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8.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bookmarkIdSeed="16">
  <p:sldMasterIdLst>
    <p:sldMasterId id="2147483675" r:id="rId1"/>
  </p:sldMasterIdLst>
  <p:notesMasterIdLst>
    <p:notesMasterId r:id="rId25"/>
  </p:notesMasterIdLst>
  <p:sldIdLst>
    <p:sldId id="256" r:id="rId2"/>
    <p:sldId id="344" r:id="rId3"/>
    <p:sldId id="306" r:id="rId4"/>
    <p:sldId id="309" r:id="rId5"/>
    <p:sldId id="348" r:id="rId6"/>
    <p:sldId id="345" r:id="rId7"/>
    <p:sldId id="312" r:id="rId8"/>
    <p:sldId id="346" r:id="rId9"/>
    <p:sldId id="347" r:id="rId10"/>
    <p:sldId id="315" r:id="rId11"/>
    <p:sldId id="316" r:id="rId12"/>
    <p:sldId id="318" r:id="rId13"/>
    <p:sldId id="308" r:id="rId14"/>
    <p:sldId id="356" r:id="rId15"/>
    <p:sldId id="350" r:id="rId16"/>
    <p:sldId id="319" r:id="rId17"/>
    <p:sldId id="351" r:id="rId18"/>
    <p:sldId id="355" r:id="rId19"/>
    <p:sldId id="354" r:id="rId20"/>
    <p:sldId id="337" r:id="rId21"/>
    <p:sldId id="340" r:id="rId22"/>
    <p:sldId id="357" r:id="rId23"/>
    <p:sldId id="341"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310E914-B784-4073-90B0-13F4E95F512E}">
  <a:tblStyle styleId="{3310E914-B784-4073-90B0-13F4E95F512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9" autoAdjust="0"/>
    <p:restoredTop sz="82745" autoAdjust="0"/>
  </p:normalViewPr>
  <p:slideViewPr>
    <p:cSldViewPr snapToGrid="0">
      <p:cViewPr varScale="1">
        <p:scale>
          <a:sx n="86" d="100"/>
          <a:sy n="86" d="100"/>
        </p:scale>
        <p:origin x="147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diq%20Ahmed\Documents\Bangladesh%20Growth%20Analysis%202020.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LENOVO\Documents\Bangladesh%20%20Banking%20Sector%20Data%20November%202020.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LENOVO\Documents\Bangladesh%20%20Banking%20Sector%20Data%20November%202020.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LENOVO\Documents\Bangladesh%20%20Banking%20Sector%20Data%20November%202020.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Sadiq%20Ahmed\Documents\Social%20Sector%20Database%202022%20(version%20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dirty="0"/>
              <a:t>Figure 1: Bangladesh</a:t>
            </a:r>
            <a:r>
              <a:rPr lang="en-US" sz="1200" baseline="0" dirty="0"/>
              <a:t> 5 year Average GDP Growth Path (% per year)</a:t>
            </a:r>
            <a:endParaRPr lang="en-US" sz="1200" dirty="0"/>
          </a:p>
        </c:rich>
      </c:tx>
      <c:layout>
        <c:manualLayout>
          <c:xMode val="edge"/>
          <c:yMode val="edge"/>
          <c:x val="0.1496723789713014"/>
          <c:y val="3.1060597105331704E-2"/>
        </c:manualLayout>
      </c:layout>
      <c:overlay val="0"/>
    </c:title>
    <c:autoTitleDeleted val="0"/>
    <c:plotArea>
      <c:layout>
        <c:manualLayout>
          <c:layoutTarget val="inner"/>
          <c:xMode val="edge"/>
          <c:yMode val="edge"/>
          <c:x val="4.485911278924664E-2"/>
          <c:y val="0.13358665519353971"/>
          <c:w val="0.93126329227423921"/>
          <c:h val="0.75705436297446393"/>
        </c:manualLayout>
      </c:layout>
      <c:barChart>
        <c:barDir val="col"/>
        <c:grouping val="clustered"/>
        <c:varyColors val="0"/>
        <c:ser>
          <c:idx val="0"/>
          <c:order val="0"/>
          <c:spPr>
            <a:solidFill>
              <a:srgbClr val="FF0000"/>
            </a:solidFill>
            <a:ln>
              <a:solidFill>
                <a:schemeClr val="accent1"/>
              </a:solidFill>
            </a:ln>
          </c:spPr>
          <c:invertIfNegative val="0"/>
          <c:dLbls>
            <c:spPr>
              <a:noFill/>
              <a:ln>
                <a:noFill/>
              </a:ln>
              <a:effectLst/>
            </c:spPr>
            <c:txPr>
              <a:bodyPr wrap="square" lIns="38100" tIns="19050" rIns="38100" bIns="19050" anchor="ctr">
                <a:spAutoFit/>
              </a:bodyPr>
              <a:lstStyle/>
              <a:p>
                <a:pPr>
                  <a:defRPr sz="11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'GDP analysis'!$AE$4:$AE$11</c:f>
              <c:strCache>
                <c:ptCount val="8"/>
                <c:pt idx="0">
                  <c:v>1975-1980</c:v>
                </c:pt>
                <c:pt idx="1">
                  <c:v>1981-1985</c:v>
                </c:pt>
                <c:pt idx="2">
                  <c:v>1986-1990</c:v>
                </c:pt>
                <c:pt idx="3">
                  <c:v>1991-1995</c:v>
                </c:pt>
                <c:pt idx="4">
                  <c:v>1996-2000</c:v>
                </c:pt>
                <c:pt idx="5">
                  <c:v>2001-2005</c:v>
                </c:pt>
                <c:pt idx="6">
                  <c:v>2006-2010</c:v>
                </c:pt>
                <c:pt idx="7">
                  <c:v>2011-2019</c:v>
                </c:pt>
              </c:strCache>
            </c:strRef>
          </c:cat>
          <c:val>
            <c:numRef>
              <c:f>'GDP analysis'!$AF$4:$AF$11</c:f>
              <c:numCache>
                <c:formatCode>General</c:formatCode>
                <c:ptCount val="8"/>
                <c:pt idx="0">
                  <c:v>4.2</c:v>
                </c:pt>
                <c:pt idx="1">
                  <c:v>3.8</c:v>
                </c:pt>
                <c:pt idx="2">
                  <c:v>3.6</c:v>
                </c:pt>
                <c:pt idx="3">
                  <c:v>4.4000000000000004</c:v>
                </c:pt>
                <c:pt idx="4">
                  <c:v>5.2</c:v>
                </c:pt>
                <c:pt idx="5">
                  <c:v>5.4</c:v>
                </c:pt>
                <c:pt idx="6">
                  <c:v>6</c:v>
                </c:pt>
                <c:pt idx="7">
                  <c:v>6.9</c:v>
                </c:pt>
              </c:numCache>
            </c:numRef>
          </c:val>
          <c:extLst>
            <c:ext xmlns:c16="http://schemas.microsoft.com/office/drawing/2014/chart" uri="{C3380CC4-5D6E-409C-BE32-E72D297353CC}">
              <c16:uniqueId val="{00000000-54C0-4B5A-8A58-5015FF10B78B}"/>
            </c:ext>
          </c:extLst>
        </c:ser>
        <c:dLbls>
          <c:showLegendKey val="0"/>
          <c:showVal val="1"/>
          <c:showCatName val="0"/>
          <c:showSerName val="0"/>
          <c:showPercent val="0"/>
          <c:showBubbleSize val="0"/>
        </c:dLbls>
        <c:gapWidth val="150"/>
        <c:axId val="72852224"/>
        <c:axId val="72853760"/>
      </c:barChart>
      <c:catAx>
        <c:axId val="72852224"/>
        <c:scaling>
          <c:orientation val="minMax"/>
        </c:scaling>
        <c:delete val="0"/>
        <c:axPos val="b"/>
        <c:numFmt formatCode="General" sourceLinked="0"/>
        <c:majorTickMark val="out"/>
        <c:minorTickMark val="none"/>
        <c:tickLblPos val="nextTo"/>
        <c:txPr>
          <a:bodyPr/>
          <a:lstStyle/>
          <a:p>
            <a:pPr>
              <a:defRPr sz="1000" baseline="0"/>
            </a:pPr>
            <a:endParaRPr lang="en-US"/>
          </a:p>
        </c:txPr>
        <c:crossAx val="72853760"/>
        <c:crosses val="autoZero"/>
        <c:auto val="1"/>
        <c:lblAlgn val="ctr"/>
        <c:lblOffset val="100"/>
        <c:noMultiLvlLbl val="0"/>
      </c:catAx>
      <c:valAx>
        <c:axId val="72853760"/>
        <c:scaling>
          <c:orientation val="minMax"/>
        </c:scaling>
        <c:delete val="0"/>
        <c:axPos val="l"/>
        <c:numFmt formatCode="General" sourceLinked="1"/>
        <c:majorTickMark val="out"/>
        <c:minorTickMark val="none"/>
        <c:tickLblPos val="nextTo"/>
        <c:crossAx val="72852224"/>
        <c:crosses val="autoZero"/>
        <c:crossBetween val="between"/>
      </c:valAx>
    </c:plotArea>
    <c:plotVisOnly val="1"/>
    <c:dispBlanksAs val="gap"/>
    <c:showDLblsOverMax val="0"/>
  </c:chart>
  <c:txPr>
    <a:bodyPr/>
    <a:lstStyle/>
    <a:p>
      <a:pPr>
        <a:defRPr b="1" i="0" baseline="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6915504908620096E-2"/>
          <c:y val="0.14533520862634786"/>
          <c:w val="0.90237539403052003"/>
          <c:h val="0.66820603120812438"/>
        </c:manualLayout>
      </c:layout>
      <c:barChart>
        <c:barDir val="col"/>
        <c:grouping val="clustered"/>
        <c:varyColors val="0"/>
        <c:ser>
          <c:idx val="0"/>
          <c:order val="0"/>
          <c:tx>
            <c:strRef>
              <c:f>Sheet1!$L$19</c:f>
              <c:strCache>
                <c:ptCount val="1"/>
                <c:pt idx="0">
                  <c:v>1997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dk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Sheet1!$M$16:$P$18</c:f>
              <c:multiLvlStrCache>
                <c:ptCount val="4"/>
                <c:lvl>
                  <c:pt idx="0">
                    <c:v>Deposits</c:v>
                  </c:pt>
                  <c:pt idx="1">
                    <c:v>Loans</c:v>
                  </c:pt>
                  <c:pt idx="2">
                    <c:v>Deposits</c:v>
                  </c:pt>
                  <c:pt idx="3">
                    <c:v>Loans</c:v>
                  </c:pt>
                </c:lvl>
                <c:lvl>
                  <c:pt idx="0">
                    <c:v>Public </c:v>
                  </c:pt>
                  <c:pt idx="2">
                    <c:v>Private</c:v>
                  </c:pt>
                </c:lvl>
              </c:multiLvlStrCache>
            </c:multiLvlStrRef>
          </c:cat>
          <c:val>
            <c:numRef>
              <c:f>Sheet1!$M$19:$P$19</c:f>
              <c:numCache>
                <c:formatCode>General</c:formatCode>
                <c:ptCount val="4"/>
                <c:pt idx="0">
                  <c:v>67</c:v>
                </c:pt>
                <c:pt idx="1">
                  <c:v>63</c:v>
                </c:pt>
                <c:pt idx="2">
                  <c:v>33</c:v>
                </c:pt>
                <c:pt idx="3">
                  <c:v>37</c:v>
                </c:pt>
              </c:numCache>
            </c:numRef>
          </c:val>
          <c:extLst>
            <c:ext xmlns:c16="http://schemas.microsoft.com/office/drawing/2014/chart" uri="{C3380CC4-5D6E-409C-BE32-E72D297353CC}">
              <c16:uniqueId val="{00000000-612C-49B8-A999-FA3BAB0D220C}"/>
            </c:ext>
          </c:extLst>
        </c:ser>
        <c:ser>
          <c:idx val="1"/>
          <c:order val="1"/>
          <c:tx>
            <c:strRef>
              <c:f>Sheet1!$L$20</c:f>
              <c:strCache>
                <c:ptCount val="1"/>
                <c:pt idx="0">
                  <c:v>2000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dk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Sheet1!$M$16:$P$18</c:f>
              <c:multiLvlStrCache>
                <c:ptCount val="4"/>
                <c:lvl>
                  <c:pt idx="0">
                    <c:v>Deposits</c:v>
                  </c:pt>
                  <c:pt idx="1">
                    <c:v>Loans</c:v>
                  </c:pt>
                  <c:pt idx="2">
                    <c:v>Deposits</c:v>
                  </c:pt>
                  <c:pt idx="3">
                    <c:v>Loans</c:v>
                  </c:pt>
                </c:lvl>
                <c:lvl>
                  <c:pt idx="0">
                    <c:v>Public </c:v>
                  </c:pt>
                  <c:pt idx="2">
                    <c:v>Private</c:v>
                  </c:pt>
                </c:lvl>
              </c:multiLvlStrCache>
            </c:multiLvlStrRef>
          </c:cat>
          <c:val>
            <c:numRef>
              <c:f>Sheet1!$M$20:$P$20</c:f>
              <c:numCache>
                <c:formatCode>General</c:formatCode>
                <c:ptCount val="4"/>
                <c:pt idx="0">
                  <c:v>65</c:v>
                </c:pt>
                <c:pt idx="1">
                  <c:v>63</c:v>
                </c:pt>
                <c:pt idx="2">
                  <c:v>35</c:v>
                </c:pt>
                <c:pt idx="3">
                  <c:v>37</c:v>
                </c:pt>
              </c:numCache>
            </c:numRef>
          </c:val>
          <c:extLst>
            <c:ext xmlns:c16="http://schemas.microsoft.com/office/drawing/2014/chart" uri="{C3380CC4-5D6E-409C-BE32-E72D297353CC}">
              <c16:uniqueId val="{00000001-612C-49B8-A999-FA3BAB0D220C}"/>
            </c:ext>
          </c:extLst>
        </c:ser>
        <c:ser>
          <c:idx val="2"/>
          <c:order val="2"/>
          <c:tx>
            <c:strRef>
              <c:f>Sheet1!$L$21</c:f>
              <c:strCache>
                <c:ptCount val="1"/>
                <c:pt idx="0">
                  <c:v>2004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dk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Sheet1!$M$16:$P$18</c:f>
              <c:multiLvlStrCache>
                <c:ptCount val="4"/>
                <c:lvl>
                  <c:pt idx="0">
                    <c:v>Deposits</c:v>
                  </c:pt>
                  <c:pt idx="1">
                    <c:v>Loans</c:v>
                  </c:pt>
                  <c:pt idx="2">
                    <c:v>Deposits</c:v>
                  </c:pt>
                  <c:pt idx="3">
                    <c:v>Loans</c:v>
                  </c:pt>
                </c:lvl>
                <c:lvl>
                  <c:pt idx="0">
                    <c:v>Public </c:v>
                  </c:pt>
                  <c:pt idx="2">
                    <c:v>Private</c:v>
                  </c:pt>
                </c:lvl>
              </c:multiLvlStrCache>
            </c:multiLvlStrRef>
          </c:cat>
          <c:val>
            <c:numRef>
              <c:f>Sheet1!$M$21:$P$21</c:f>
              <c:numCache>
                <c:formatCode>General</c:formatCode>
                <c:ptCount val="4"/>
                <c:pt idx="0">
                  <c:v>51</c:v>
                </c:pt>
                <c:pt idx="1">
                  <c:v>48</c:v>
                </c:pt>
                <c:pt idx="2">
                  <c:v>49</c:v>
                </c:pt>
                <c:pt idx="3">
                  <c:v>52</c:v>
                </c:pt>
              </c:numCache>
            </c:numRef>
          </c:val>
          <c:extLst>
            <c:ext xmlns:c16="http://schemas.microsoft.com/office/drawing/2014/chart" uri="{C3380CC4-5D6E-409C-BE32-E72D297353CC}">
              <c16:uniqueId val="{00000002-612C-49B8-A999-FA3BAB0D220C}"/>
            </c:ext>
          </c:extLst>
        </c:ser>
        <c:ser>
          <c:idx val="3"/>
          <c:order val="3"/>
          <c:tx>
            <c:strRef>
              <c:f>Sheet1!$L$22</c:f>
              <c:strCache>
                <c:ptCount val="1"/>
                <c:pt idx="0">
                  <c:v>2008</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dk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Sheet1!$M$16:$P$18</c:f>
              <c:multiLvlStrCache>
                <c:ptCount val="4"/>
                <c:lvl>
                  <c:pt idx="0">
                    <c:v>Deposits</c:v>
                  </c:pt>
                  <c:pt idx="1">
                    <c:v>Loans</c:v>
                  </c:pt>
                  <c:pt idx="2">
                    <c:v>Deposits</c:v>
                  </c:pt>
                  <c:pt idx="3">
                    <c:v>Loans</c:v>
                  </c:pt>
                </c:lvl>
                <c:lvl>
                  <c:pt idx="0">
                    <c:v>Public </c:v>
                  </c:pt>
                  <c:pt idx="2">
                    <c:v>Private</c:v>
                  </c:pt>
                </c:lvl>
              </c:multiLvlStrCache>
            </c:multiLvlStrRef>
          </c:cat>
          <c:val>
            <c:numRef>
              <c:f>Sheet1!$M$22:$P$22</c:f>
              <c:numCache>
                <c:formatCode>General</c:formatCode>
                <c:ptCount val="4"/>
                <c:pt idx="0">
                  <c:v>18</c:v>
                </c:pt>
                <c:pt idx="1">
                  <c:v>32</c:v>
                </c:pt>
                <c:pt idx="2">
                  <c:v>82</c:v>
                </c:pt>
                <c:pt idx="3">
                  <c:v>68</c:v>
                </c:pt>
              </c:numCache>
            </c:numRef>
          </c:val>
          <c:extLst>
            <c:ext xmlns:c16="http://schemas.microsoft.com/office/drawing/2014/chart" uri="{C3380CC4-5D6E-409C-BE32-E72D297353CC}">
              <c16:uniqueId val="{00000003-612C-49B8-A999-FA3BAB0D220C}"/>
            </c:ext>
          </c:extLst>
        </c:ser>
        <c:ser>
          <c:idx val="4"/>
          <c:order val="4"/>
          <c:tx>
            <c:strRef>
              <c:f>Sheet1!$L$23</c:f>
              <c:strCache>
                <c:ptCount val="1"/>
                <c:pt idx="0">
                  <c:v>2010</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dk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Sheet1!$M$16:$P$18</c:f>
              <c:multiLvlStrCache>
                <c:ptCount val="4"/>
                <c:lvl>
                  <c:pt idx="0">
                    <c:v>Deposits</c:v>
                  </c:pt>
                  <c:pt idx="1">
                    <c:v>Loans</c:v>
                  </c:pt>
                  <c:pt idx="2">
                    <c:v>Deposits</c:v>
                  </c:pt>
                  <c:pt idx="3">
                    <c:v>Loans</c:v>
                  </c:pt>
                </c:lvl>
                <c:lvl>
                  <c:pt idx="0">
                    <c:v>Public </c:v>
                  </c:pt>
                  <c:pt idx="2">
                    <c:v>Private</c:v>
                  </c:pt>
                </c:lvl>
              </c:multiLvlStrCache>
            </c:multiLvlStrRef>
          </c:cat>
          <c:val>
            <c:numRef>
              <c:f>Sheet1!$M$23:$P$23</c:f>
              <c:numCache>
                <c:formatCode>General</c:formatCode>
                <c:ptCount val="4"/>
                <c:pt idx="0">
                  <c:v>16</c:v>
                </c:pt>
                <c:pt idx="1">
                  <c:v>29</c:v>
                </c:pt>
                <c:pt idx="2">
                  <c:v>84</c:v>
                </c:pt>
                <c:pt idx="3">
                  <c:v>71</c:v>
                </c:pt>
              </c:numCache>
            </c:numRef>
          </c:val>
          <c:extLst>
            <c:ext xmlns:c16="http://schemas.microsoft.com/office/drawing/2014/chart" uri="{C3380CC4-5D6E-409C-BE32-E72D297353CC}">
              <c16:uniqueId val="{00000004-612C-49B8-A999-FA3BAB0D220C}"/>
            </c:ext>
          </c:extLst>
        </c:ser>
        <c:ser>
          <c:idx val="5"/>
          <c:order val="5"/>
          <c:tx>
            <c:strRef>
              <c:f>Sheet1!$L$24</c:f>
              <c:strCache>
                <c:ptCount val="1"/>
                <c:pt idx="0">
                  <c:v>2015</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dk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Sheet1!$M$16:$P$18</c:f>
              <c:multiLvlStrCache>
                <c:ptCount val="4"/>
                <c:lvl>
                  <c:pt idx="0">
                    <c:v>Deposits</c:v>
                  </c:pt>
                  <c:pt idx="1">
                    <c:v>Loans</c:v>
                  </c:pt>
                  <c:pt idx="2">
                    <c:v>Deposits</c:v>
                  </c:pt>
                  <c:pt idx="3">
                    <c:v>Loans</c:v>
                  </c:pt>
                </c:lvl>
                <c:lvl>
                  <c:pt idx="0">
                    <c:v>Public </c:v>
                  </c:pt>
                  <c:pt idx="2">
                    <c:v>Private</c:v>
                  </c:pt>
                </c:lvl>
              </c:multiLvlStrCache>
            </c:multiLvlStrRef>
          </c:cat>
          <c:val>
            <c:numRef>
              <c:f>Sheet1!$M$24:$P$24</c:f>
              <c:numCache>
                <c:formatCode>General</c:formatCode>
                <c:ptCount val="4"/>
                <c:pt idx="0">
                  <c:v>23</c:v>
                </c:pt>
                <c:pt idx="1">
                  <c:v>24</c:v>
                </c:pt>
                <c:pt idx="2">
                  <c:v>77</c:v>
                </c:pt>
                <c:pt idx="3">
                  <c:v>76</c:v>
                </c:pt>
              </c:numCache>
            </c:numRef>
          </c:val>
          <c:extLst>
            <c:ext xmlns:c16="http://schemas.microsoft.com/office/drawing/2014/chart" uri="{C3380CC4-5D6E-409C-BE32-E72D297353CC}">
              <c16:uniqueId val="{00000005-612C-49B8-A999-FA3BAB0D220C}"/>
            </c:ext>
          </c:extLst>
        </c:ser>
        <c:ser>
          <c:idx val="6"/>
          <c:order val="6"/>
          <c:tx>
            <c:strRef>
              <c:f>Sheet1!$L$25</c:f>
              <c:strCache>
                <c:ptCount val="1"/>
                <c:pt idx="0">
                  <c:v>2018</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dk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Sheet1!$M$16:$P$18</c:f>
              <c:multiLvlStrCache>
                <c:ptCount val="4"/>
                <c:lvl>
                  <c:pt idx="0">
                    <c:v>Deposits</c:v>
                  </c:pt>
                  <c:pt idx="1">
                    <c:v>Loans</c:v>
                  </c:pt>
                  <c:pt idx="2">
                    <c:v>Deposits</c:v>
                  </c:pt>
                  <c:pt idx="3">
                    <c:v>Loans</c:v>
                  </c:pt>
                </c:lvl>
                <c:lvl>
                  <c:pt idx="0">
                    <c:v>Public </c:v>
                  </c:pt>
                  <c:pt idx="2">
                    <c:v>Private</c:v>
                  </c:pt>
                </c:lvl>
              </c:multiLvlStrCache>
            </c:multiLvlStrRef>
          </c:cat>
          <c:val>
            <c:numRef>
              <c:f>Sheet1!$M$25:$P$25</c:f>
              <c:numCache>
                <c:formatCode>General</c:formatCode>
                <c:ptCount val="4"/>
                <c:pt idx="0">
                  <c:v>21</c:v>
                </c:pt>
                <c:pt idx="1">
                  <c:v>21</c:v>
                </c:pt>
                <c:pt idx="2">
                  <c:v>79</c:v>
                </c:pt>
                <c:pt idx="3">
                  <c:v>79</c:v>
                </c:pt>
              </c:numCache>
            </c:numRef>
          </c:val>
          <c:extLst>
            <c:ext xmlns:c16="http://schemas.microsoft.com/office/drawing/2014/chart" uri="{C3380CC4-5D6E-409C-BE32-E72D297353CC}">
              <c16:uniqueId val="{00000006-612C-49B8-A999-FA3BAB0D220C}"/>
            </c:ext>
          </c:extLst>
        </c:ser>
        <c:dLbls>
          <c:dLblPos val="outEnd"/>
          <c:showLegendKey val="0"/>
          <c:showVal val="1"/>
          <c:showCatName val="0"/>
          <c:showSerName val="0"/>
          <c:showPercent val="0"/>
          <c:showBubbleSize val="0"/>
        </c:dLbls>
        <c:gapWidth val="219"/>
        <c:overlap val="-27"/>
        <c:axId val="535032112"/>
        <c:axId val="535030472"/>
      </c:barChart>
      <c:catAx>
        <c:axId val="535032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535030472"/>
        <c:crosses val="autoZero"/>
        <c:auto val="1"/>
        <c:lblAlgn val="ctr"/>
        <c:lblOffset val="100"/>
        <c:noMultiLvlLbl val="0"/>
      </c:catAx>
      <c:valAx>
        <c:axId val="535030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53503211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25400" cap="flat" cmpd="sng" algn="ctr">
      <a:solidFill>
        <a:schemeClr val="accent4"/>
      </a:solidFill>
      <a:prstDash val="solid"/>
      <a:round/>
    </a:ln>
    <a:effectLst/>
  </c:spPr>
  <c:txPr>
    <a:bodyPr/>
    <a:lstStyle/>
    <a:p>
      <a:pPr>
        <a:defRPr>
          <a:solidFill>
            <a:schemeClr val="dk1"/>
          </a:solidFill>
          <a:latin typeface="+mn-lt"/>
          <a:ea typeface="+mn-ea"/>
          <a:cs typeface="+mn-cs"/>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5553149606299214E-2"/>
          <c:y val="9.2887345438556423E-2"/>
          <c:w val="0.88389129483814521"/>
          <c:h val="0.71610896835239046"/>
        </c:manualLayout>
      </c:layout>
      <c:lineChart>
        <c:grouping val="standard"/>
        <c:varyColors val="0"/>
        <c:ser>
          <c:idx val="0"/>
          <c:order val="0"/>
          <c:spPr>
            <a:ln w="28575" cap="rnd">
              <a:solidFill>
                <a:srgbClr val="FF0000"/>
              </a:solidFill>
              <a:round/>
            </a:ln>
            <a:effectLst/>
          </c:spPr>
          <c:marker>
            <c:symbol val="none"/>
          </c:marker>
          <c:cat>
            <c:strRef>
              <c:f>Sheet1!$AK$4:$AK$49</c:f>
              <c:strCache>
                <c:ptCount val="46"/>
                <c:pt idx="0">
                  <c:v>FY 74</c:v>
                </c:pt>
                <c:pt idx="1">
                  <c:v>FY 75</c:v>
                </c:pt>
                <c:pt idx="2">
                  <c:v>FY 76</c:v>
                </c:pt>
                <c:pt idx="3">
                  <c:v>FY 77</c:v>
                </c:pt>
                <c:pt idx="4">
                  <c:v>FY 78</c:v>
                </c:pt>
                <c:pt idx="5">
                  <c:v>FY 79</c:v>
                </c:pt>
                <c:pt idx="6">
                  <c:v>FY 80</c:v>
                </c:pt>
                <c:pt idx="7">
                  <c:v>FY 81</c:v>
                </c:pt>
                <c:pt idx="8">
                  <c:v>FY 82</c:v>
                </c:pt>
                <c:pt idx="9">
                  <c:v>FY 83</c:v>
                </c:pt>
                <c:pt idx="10">
                  <c:v>FY 84</c:v>
                </c:pt>
                <c:pt idx="11">
                  <c:v>FY 85</c:v>
                </c:pt>
                <c:pt idx="12">
                  <c:v>FY 86</c:v>
                </c:pt>
                <c:pt idx="13">
                  <c:v>FY 87</c:v>
                </c:pt>
                <c:pt idx="14">
                  <c:v>FY 88</c:v>
                </c:pt>
                <c:pt idx="15">
                  <c:v>FY 89</c:v>
                </c:pt>
                <c:pt idx="16">
                  <c:v>FY 90</c:v>
                </c:pt>
                <c:pt idx="17">
                  <c:v>FY 91</c:v>
                </c:pt>
                <c:pt idx="18">
                  <c:v>FY 92</c:v>
                </c:pt>
                <c:pt idx="19">
                  <c:v>FY 93</c:v>
                </c:pt>
                <c:pt idx="20">
                  <c:v>FY 94</c:v>
                </c:pt>
                <c:pt idx="21">
                  <c:v>FY 95</c:v>
                </c:pt>
                <c:pt idx="22">
                  <c:v>FY 96</c:v>
                </c:pt>
                <c:pt idx="23">
                  <c:v>FY 97</c:v>
                </c:pt>
                <c:pt idx="24">
                  <c:v>FY 98</c:v>
                </c:pt>
                <c:pt idx="25">
                  <c:v>FY 99</c:v>
                </c:pt>
                <c:pt idx="26">
                  <c:v>FY 00</c:v>
                </c:pt>
                <c:pt idx="27">
                  <c:v>FY 01</c:v>
                </c:pt>
                <c:pt idx="28">
                  <c:v>FY 02</c:v>
                </c:pt>
                <c:pt idx="29">
                  <c:v>FY 03</c:v>
                </c:pt>
                <c:pt idx="30">
                  <c:v>FY 04</c:v>
                </c:pt>
                <c:pt idx="31">
                  <c:v>FY 05</c:v>
                </c:pt>
                <c:pt idx="32">
                  <c:v>FY 06</c:v>
                </c:pt>
                <c:pt idx="33">
                  <c:v>FY 07</c:v>
                </c:pt>
                <c:pt idx="34">
                  <c:v>FY 08</c:v>
                </c:pt>
                <c:pt idx="35">
                  <c:v>FY 09</c:v>
                </c:pt>
                <c:pt idx="36">
                  <c:v>FY10</c:v>
                </c:pt>
                <c:pt idx="37">
                  <c:v>FY 11</c:v>
                </c:pt>
                <c:pt idx="38">
                  <c:v>FY12</c:v>
                </c:pt>
                <c:pt idx="39">
                  <c:v>FY13</c:v>
                </c:pt>
                <c:pt idx="40">
                  <c:v>FY14</c:v>
                </c:pt>
                <c:pt idx="41">
                  <c:v>FY15</c:v>
                </c:pt>
                <c:pt idx="42">
                  <c:v>FY16</c:v>
                </c:pt>
                <c:pt idx="43">
                  <c:v>FY17</c:v>
                </c:pt>
                <c:pt idx="44">
                  <c:v>FY18</c:v>
                </c:pt>
                <c:pt idx="45">
                  <c:v>FY19</c:v>
                </c:pt>
              </c:strCache>
            </c:strRef>
          </c:cat>
          <c:val>
            <c:numRef>
              <c:f>Sheet1!$AR$4:$AR$49</c:f>
              <c:numCache>
                <c:formatCode>0.0</c:formatCode>
                <c:ptCount val="46"/>
                <c:pt idx="0">
                  <c:v>14.160318061478291</c:v>
                </c:pt>
                <c:pt idx="1">
                  <c:v>8.7302773365466138</c:v>
                </c:pt>
                <c:pt idx="2">
                  <c:v>10.914955865069642</c:v>
                </c:pt>
                <c:pt idx="3">
                  <c:v>12.928470637055463</c:v>
                </c:pt>
                <c:pt idx="4">
                  <c:v>12.710105338256117</c:v>
                </c:pt>
                <c:pt idx="5">
                  <c:v>13.670009468310488</c:v>
                </c:pt>
                <c:pt idx="6">
                  <c:v>9.9625018406434478</c:v>
                </c:pt>
                <c:pt idx="7">
                  <c:v>11.067824855297784</c:v>
                </c:pt>
                <c:pt idx="8">
                  <c:v>10.83981881111548</c:v>
                </c:pt>
                <c:pt idx="9">
                  <c:v>12.451722550218179</c:v>
                </c:pt>
                <c:pt idx="10">
                  <c:v>15.72276338450434</c:v>
                </c:pt>
                <c:pt idx="11">
                  <c:v>16.160341415784718</c:v>
                </c:pt>
                <c:pt idx="12">
                  <c:v>16.811197098501921</c:v>
                </c:pt>
                <c:pt idx="13">
                  <c:v>17.00314970106982</c:v>
                </c:pt>
                <c:pt idx="14">
                  <c:v>17.682625919091343</c:v>
                </c:pt>
                <c:pt idx="15">
                  <c:v>18.466960324449953</c:v>
                </c:pt>
                <c:pt idx="16">
                  <c:v>19.159150788038986</c:v>
                </c:pt>
                <c:pt idx="17">
                  <c:v>19.504039868000401</c:v>
                </c:pt>
                <c:pt idx="18">
                  <c:v>20.571175132230156</c:v>
                </c:pt>
                <c:pt idx="19">
                  <c:v>21.684610515973723</c:v>
                </c:pt>
                <c:pt idx="20">
                  <c:v>23.175057328546977</c:v>
                </c:pt>
                <c:pt idx="21">
                  <c:v>23.890885536103216</c:v>
                </c:pt>
                <c:pt idx="22">
                  <c:v>23.717715277189168</c:v>
                </c:pt>
                <c:pt idx="23">
                  <c:v>24.192621919950081</c:v>
                </c:pt>
                <c:pt idx="24">
                  <c:v>24.060225548655417</c:v>
                </c:pt>
                <c:pt idx="25">
                  <c:v>24.731029312059011</c:v>
                </c:pt>
                <c:pt idx="26">
                  <c:v>27.184408350054941</c:v>
                </c:pt>
                <c:pt idx="27">
                  <c:v>29.639590957113775</c:v>
                </c:pt>
                <c:pt idx="28">
                  <c:v>31.057524584781969</c:v>
                </c:pt>
                <c:pt idx="29">
                  <c:v>32.693821277474846</c:v>
                </c:pt>
                <c:pt idx="30">
                  <c:v>33.598499553640032</c:v>
                </c:pt>
                <c:pt idx="31">
                  <c:v>35.251499602330128</c:v>
                </c:pt>
                <c:pt idx="32">
                  <c:v>37.557760086246219</c:v>
                </c:pt>
                <c:pt idx="33">
                  <c:v>38.55696616951618</c:v>
                </c:pt>
                <c:pt idx="34">
                  <c:v>39.65133295158109</c:v>
                </c:pt>
                <c:pt idx="35">
                  <c:v>42.052562156948959</c:v>
                </c:pt>
                <c:pt idx="36">
                  <c:v>45.518870526870117</c:v>
                </c:pt>
                <c:pt idx="37">
                  <c:v>48.100630029590647</c:v>
                </c:pt>
                <c:pt idx="38">
                  <c:v>49.005828278999239</c:v>
                </c:pt>
                <c:pt idx="39">
                  <c:v>50.33780402362126</c:v>
                </c:pt>
                <c:pt idx="40">
                  <c:v>52.142527555128858</c:v>
                </c:pt>
                <c:pt idx="41">
                  <c:v>51.959945697400357</c:v>
                </c:pt>
                <c:pt idx="42">
                  <c:v>52.882283817244257</c:v>
                </c:pt>
                <c:pt idx="43">
                  <c:v>52.189072780645816</c:v>
                </c:pt>
                <c:pt idx="44">
                  <c:v>49.585789591244144</c:v>
                </c:pt>
                <c:pt idx="45">
                  <c:v>48.088463752572771</c:v>
                </c:pt>
              </c:numCache>
            </c:numRef>
          </c:val>
          <c:smooth val="0"/>
          <c:extLst>
            <c:ext xmlns:c16="http://schemas.microsoft.com/office/drawing/2014/chart" uri="{C3380CC4-5D6E-409C-BE32-E72D297353CC}">
              <c16:uniqueId val="{00000000-FC59-45E6-8D58-1E6540F2B3B6}"/>
            </c:ext>
          </c:extLst>
        </c:ser>
        <c:dLbls>
          <c:showLegendKey val="0"/>
          <c:showVal val="0"/>
          <c:showCatName val="0"/>
          <c:showSerName val="0"/>
          <c:showPercent val="0"/>
          <c:showBubbleSize val="0"/>
        </c:dLbls>
        <c:smooth val="0"/>
        <c:axId val="531749136"/>
        <c:axId val="531750448"/>
      </c:lineChart>
      <c:catAx>
        <c:axId val="531749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531750448"/>
        <c:crosses val="autoZero"/>
        <c:auto val="1"/>
        <c:lblAlgn val="ctr"/>
        <c:lblOffset val="100"/>
        <c:noMultiLvlLbl val="0"/>
      </c:catAx>
      <c:valAx>
        <c:axId val="53175044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5317491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25400" cap="flat" cmpd="sng" algn="ctr">
      <a:solidFill>
        <a:schemeClr val="accent2"/>
      </a:solidFill>
      <a:prstDash val="solid"/>
      <a:round/>
    </a:ln>
    <a:effectLst/>
  </c:spPr>
  <c:txPr>
    <a:bodyPr/>
    <a:lstStyle/>
    <a:p>
      <a:pPr>
        <a:defRPr>
          <a:solidFill>
            <a:schemeClr val="dk1"/>
          </a:solidFill>
          <a:latin typeface="+mn-lt"/>
          <a:ea typeface="+mn-ea"/>
          <a:cs typeface="+mn-cs"/>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rgbClr val="00B050"/>
              </a:solidFill>
              <a:round/>
            </a:ln>
            <a:effectLst/>
          </c:spPr>
          <c:marker>
            <c:symbol val="none"/>
          </c:marker>
          <c:cat>
            <c:strRef>
              <c:f>Sheet1!$AJ$4:$AK$49</c:f>
              <c:strCache>
                <c:ptCount val="46"/>
                <c:pt idx="0">
                  <c:v>FY 74</c:v>
                </c:pt>
                <c:pt idx="1">
                  <c:v>FY 75</c:v>
                </c:pt>
                <c:pt idx="2">
                  <c:v>FY 76</c:v>
                </c:pt>
                <c:pt idx="3">
                  <c:v>FY 77</c:v>
                </c:pt>
                <c:pt idx="4">
                  <c:v>FY 78</c:v>
                </c:pt>
                <c:pt idx="5">
                  <c:v>FY 79</c:v>
                </c:pt>
                <c:pt idx="6">
                  <c:v>FY 80</c:v>
                </c:pt>
                <c:pt idx="7">
                  <c:v>FY 81</c:v>
                </c:pt>
                <c:pt idx="8">
                  <c:v>FY 82</c:v>
                </c:pt>
                <c:pt idx="9">
                  <c:v>FY 83</c:v>
                </c:pt>
                <c:pt idx="10">
                  <c:v>FY 84</c:v>
                </c:pt>
                <c:pt idx="11">
                  <c:v>FY 85</c:v>
                </c:pt>
                <c:pt idx="12">
                  <c:v>FY 86</c:v>
                </c:pt>
                <c:pt idx="13">
                  <c:v>FY 87</c:v>
                </c:pt>
                <c:pt idx="14">
                  <c:v>FY 88</c:v>
                </c:pt>
                <c:pt idx="15">
                  <c:v>FY 89</c:v>
                </c:pt>
                <c:pt idx="16">
                  <c:v>FY 90</c:v>
                </c:pt>
                <c:pt idx="17">
                  <c:v>FY 91</c:v>
                </c:pt>
                <c:pt idx="18">
                  <c:v>FY 92</c:v>
                </c:pt>
                <c:pt idx="19">
                  <c:v>FY 93</c:v>
                </c:pt>
                <c:pt idx="20">
                  <c:v>FY 94</c:v>
                </c:pt>
                <c:pt idx="21">
                  <c:v>FY 95</c:v>
                </c:pt>
                <c:pt idx="22">
                  <c:v>FY 96</c:v>
                </c:pt>
                <c:pt idx="23">
                  <c:v>FY 97</c:v>
                </c:pt>
                <c:pt idx="24">
                  <c:v>FY 98</c:v>
                </c:pt>
                <c:pt idx="25">
                  <c:v>FY 99</c:v>
                </c:pt>
                <c:pt idx="26">
                  <c:v>FY 00</c:v>
                </c:pt>
                <c:pt idx="27">
                  <c:v>FY 01</c:v>
                </c:pt>
                <c:pt idx="28">
                  <c:v>FY 02</c:v>
                </c:pt>
                <c:pt idx="29">
                  <c:v>FY 03</c:v>
                </c:pt>
                <c:pt idx="30">
                  <c:v>FY 04</c:v>
                </c:pt>
                <c:pt idx="31">
                  <c:v>FY 05</c:v>
                </c:pt>
                <c:pt idx="32">
                  <c:v>FY 06</c:v>
                </c:pt>
                <c:pt idx="33">
                  <c:v>FY 07</c:v>
                </c:pt>
                <c:pt idx="34">
                  <c:v>FY 08</c:v>
                </c:pt>
                <c:pt idx="35">
                  <c:v>FY 09</c:v>
                </c:pt>
                <c:pt idx="36">
                  <c:v>FY10</c:v>
                </c:pt>
                <c:pt idx="37">
                  <c:v>FY 11</c:v>
                </c:pt>
                <c:pt idx="38">
                  <c:v>FY12</c:v>
                </c:pt>
                <c:pt idx="39">
                  <c:v>FY13</c:v>
                </c:pt>
                <c:pt idx="40">
                  <c:v>FY14</c:v>
                </c:pt>
                <c:pt idx="41">
                  <c:v>FY15</c:v>
                </c:pt>
                <c:pt idx="42">
                  <c:v>FY16</c:v>
                </c:pt>
                <c:pt idx="43">
                  <c:v>FY17</c:v>
                </c:pt>
                <c:pt idx="44">
                  <c:v>FY18</c:v>
                </c:pt>
                <c:pt idx="45">
                  <c:v>FY19</c:v>
                </c:pt>
              </c:strCache>
            </c:strRef>
          </c:cat>
          <c:val>
            <c:numRef>
              <c:f>Sheet1!$AU$4:$AU$49</c:f>
              <c:numCache>
                <c:formatCode>0.0</c:formatCode>
                <c:ptCount val="46"/>
                <c:pt idx="0">
                  <c:v>3.6450613799658393</c:v>
                </c:pt>
                <c:pt idx="1">
                  <c:v>2.0059882978932828</c:v>
                </c:pt>
                <c:pt idx="2">
                  <c:v>2.7060776174639303</c:v>
                </c:pt>
                <c:pt idx="3">
                  <c:v>3.8338782558239424</c:v>
                </c:pt>
                <c:pt idx="4">
                  <c:v>4.2938983419567567</c:v>
                </c:pt>
                <c:pt idx="5">
                  <c:v>4.5855627978411677</c:v>
                </c:pt>
                <c:pt idx="6">
                  <c:v>4.2870566198503619</c:v>
                </c:pt>
                <c:pt idx="7">
                  <c:v>4.7179687653875888</c:v>
                </c:pt>
                <c:pt idx="8">
                  <c:v>5.6351043311708349</c:v>
                </c:pt>
                <c:pt idx="9">
                  <c:v>6.5398146024316288</c:v>
                </c:pt>
                <c:pt idx="10">
                  <c:v>9.2143290625994663</c:v>
                </c:pt>
                <c:pt idx="11">
                  <c:v>10.570755117579523</c:v>
                </c:pt>
                <c:pt idx="12">
                  <c:v>11.385685413029698</c:v>
                </c:pt>
                <c:pt idx="13">
                  <c:v>10.630892658547667</c:v>
                </c:pt>
                <c:pt idx="14">
                  <c:v>11.742759434556008</c:v>
                </c:pt>
                <c:pt idx="15">
                  <c:v>12.931741098251614</c:v>
                </c:pt>
                <c:pt idx="16">
                  <c:v>13.751760441084501</c:v>
                </c:pt>
                <c:pt idx="17">
                  <c:v>13.902295282565646</c:v>
                </c:pt>
                <c:pt idx="18">
                  <c:v>12.936679471361225</c:v>
                </c:pt>
                <c:pt idx="19">
                  <c:v>13.283092605857217</c:v>
                </c:pt>
                <c:pt idx="20">
                  <c:v>13.351616345437231</c:v>
                </c:pt>
                <c:pt idx="21">
                  <c:v>16.96975852716664</c:v>
                </c:pt>
                <c:pt idx="22">
                  <c:v>18.073199659112831</c:v>
                </c:pt>
                <c:pt idx="23">
                  <c:v>18.580674044870893</c:v>
                </c:pt>
                <c:pt idx="24">
                  <c:v>19.037418220457706</c:v>
                </c:pt>
                <c:pt idx="25">
                  <c:v>20.060767597975019</c:v>
                </c:pt>
                <c:pt idx="26">
                  <c:v>20.551458382145046</c:v>
                </c:pt>
                <c:pt idx="27">
                  <c:v>22.324256984308942</c:v>
                </c:pt>
                <c:pt idx="28">
                  <c:v>23.479647312796629</c:v>
                </c:pt>
                <c:pt idx="29">
                  <c:v>24.099262129095234</c:v>
                </c:pt>
                <c:pt idx="30">
                  <c:v>24.820634003995703</c:v>
                </c:pt>
                <c:pt idx="31">
                  <c:v>26.048904459802753</c:v>
                </c:pt>
                <c:pt idx="32">
                  <c:v>27.432412820831786</c:v>
                </c:pt>
                <c:pt idx="33">
                  <c:v>27.678628592215347</c:v>
                </c:pt>
                <c:pt idx="34">
                  <c:v>30.243637462620093</c:v>
                </c:pt>
                <c:pt idx="35">
                  <c:v>30.908633185357477</c:v>
                </c:pt>
                <c:pt idx="36">
                  <c:v>33.949494696190783</c:v>
                </c:pt>
                <c:pt idx="37">
                  <c:v>37.202614022253037</c:v>
                </c:pt>
                <c:pt idx="38">
                  <c:v>38.656330553449585</c:v>
                </c:pt>
                <c:pt idx="39">
                  <c:v>37.713709004770955</c:v>
                </c:pt>
                <c:pt idx="40">
                  <c:v>37.780102257250661</c:v>
                </c:pt>
                <c:pt idx="41">
                  <c:v>37.907320625342805</c:v>
                </c:pt>
                <c:pt idx="42">
                  <c:v>38.72256658154938</c:v>
                </c:pt>
                <c:pt idx="43">
                  <c:v>39.278201234942813</c:v>
                </c:pt>
                <c:pt idx="44">
                  <c:v>40.542792048246596</c:v>
                </c:pt>
                <c:pt idx="45">
                  <c:v>39.833529165910939</c:v>
                </c:pt>
              </c:numCache>
            </c:numRef>
          </c:val>
          <c:smooth val="0"/>
          <c:extLst>
            <c:ext xmlns:c16="http://schemas.microsoft.com/office/drawing/2014/chart" uri="{C3380CC4-5D6E-409C-BE32-E72D297353CC}">
              <c16:uniqueId val="{00000000-64A7-48AF-A7B2-9B768C4AC40E}"/>
            </c:ext>
          </c:extLst>
        </c:ser>
        <c:dLbls>
          <c:showLegendKey val="0"/>
          <c:showVal val="0"/>
          <c:showCatName val="0"/>
          <c:showSerName val="0"/>
          <c:showPercent val="0"/>
          <c:showBubbleSize val="0"/>
        </c:dLbls>
        <c:smooth val="0"/>
        <c:axId val="841807728"/>
        <c:axId val="841804120"/>
      </c:lineChart>
      <c:catAx>
        <c:axId val="841807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841804120"/>
        <c:crosses val="autoZero"/>
        <c:auto val="1"/>
        <c:lblAlgn val="ctr"/>
        <c:lblOffset val="100"/>
        <c:noMultiLvlLbl val="0"/>
      </c:catAx>
      <c:valAx>
        <c:axId val="8418041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8418077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25400" cap="flat" cmpd="sng" algn="ctr">
      <a:solidFill>
        <a:srgbClr val="00B050"/>
      </a:solidFill>
      <a:prstDash val="solid"/>
      <a:round/>
    </a:ln>
    <a:effectLst/>
  </c:spPr>
  <c:txPr>
    <a:bodyPr/>
    <a:lstStyle/>
    <a:p>
      <a:pPr>
        <a:defRPr>
          <a:solidFill>
            <a:schemeClr val="dk1"/>
          </a:solidFill>
          <a:latin typeface="+mn-lt"/>
          <a:ea typeface="+mn-ea"/>
          <a:cs typeface="+mn-cs"/>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'[Social Sector Database 2022 (version 1).xlsx]1. Poverty Incidence'!$P$22</c:f>
              <c:strCache>
                <c:ptCount val="1"/>
                <c:pt idx="0">
                  <c:v>LPL</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'[Social Sector Database 2022 (version 1).xlsx]1. Poverty Incidence'!$Q$21:$Z$21</c:f>
              <c:numCache>
                <c:formatCode>General</c:formatCode>
                <c:ptCount val="10"/>
                <c:pt idx="0">
                  <c:v>1983</c:v>
                </c:pt>
                <c:pt idx="1">
                  <c:v>1985</c:v>
                </c:pt>
                <c:pt idx="2">
                  <c:v>1988</c:v>
                </c:pt>
                <c:pt idx="3">
                  <c:v>1991</c:v>
                </c:pt>
                <c:pt idx="4">
                  <c:v>1995</c:v>
                </c:pt>
                <c:pt idx="5">
                  <c:v>2000</c:v>
                </c:pt>
                <c:pt idx="6">
                  <c:v>2005</c:v>
                </c:pt>
                <c:pt idx="7">
                  <c:v>2010</c:v>
                </c:pt>
                <c:pt idx="8">
                  <c:v>2016</c:v>
                </c:pt>
                <c:pt idx="9">
                  <c:v>2022</c:v>
                </c:pt>
              </c:numCache>
            </c:numRef>
          </c:cat>
          <c:val>
            <c:numRef>
              <c:f>'[Social Sector Database 2022 (version 1).xlsx]1. Poverty Incidence'!$Q$22:$Z$22</c:f>
              <c:numCache>
                <c:formatCode>0.0</c:formatCode>
                <c:ptCount val="10"/>
                <c:pt idx="0">
                  <c:v>40.909999999999997</c:v>
                </c:pt>
                <c:pt idx="1">
                  <c:v>33.770000000000003</c:v>
                </c:pt>
                <c:pt idx="2">
                  <c:v>41.32</c:v>
                </c:pt>
                <c:pt idx="3">
                  <c:v>42.69</c:v>
                </c:pt>
                <c:pt idx="4">
                  <c:v>35.549999999999997</c:v>
                </c:pt>
                <c:pt idx="5">
                  <c:v>34.299999999999997</c:v>
                </c:pt>
                <c:pt idx="6">
                  <c:v>25.1</c:v>
                </c:pt>
                <c:pt idx="7">
                  <c:v>17.600000000000001</c:v>
                </c:pt>
                <c:pt idx="8" formatCode="General">
                  <c:v>12.9</c:v>
                </c:pt>
                <c:pt idx="9" formatCode="General">
                  <c:v>5.6</c:v>
                </c:pt>
              </c:numCache>
            </c:numRef>
          </c:val>
          <c:smooth val="0"/>
          <c:extLst>
            <c:ext xmlns:c16="http://schemas.microsoft.com/office/drawing/2014/chart" uri="{C3380CC4-5D6E-409C-BE32-E72D297353CC}">
              <c16:uniqueId val="{00000000-7533-4DA5-A106-09D8880425D9}"/>
            </c:ext>
          </c:extLst>
        </c:ser>
        <c:ser>
          <c:idx val="1"/>
          <c:order val="1"/>
          <c:tx>
            <c:strRef>
              <c:f>'[Social Sector Database 2022 (version 1).xlsx]1. Poverty Incidence'!$P$23</c:f>
              <c:strCache>
                <c:ptCount val="1"/>
                <c:pt idx="0">
                  <c:v>UPL</c:v>
                </c:pt>
              </c:strCache>
            </c:strRef>
          </c:tx>
          <c:spPr>
            <a:ln w="31750" cap="rnd">
              <a:solidFill>
                <a:srgbClr val="FF0000"/>
              </a:solidFill>
              <a:round/>
            </a:ln>
            <a:effectLst/>
          </c:spPr>
          <c:marker>
            <c:symbol val="circle"/>
            <c:size val="17"/>
            <c:spPr>
              <a:solidFill>
                <a:schemeClr val="accent2"/>
              </a:solidFill>
              <a:ln>
                <a:solidFill>
                  <a:srgbClr val="FF00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'[Social Sector Database 2022 (version 1).xlsx]1. Poverty Incidence'!$Q$21:$Z$21</c:f>
              <c:numCache>
                <c:formatCode>General</c:formatCode>
                <c:ptCount val="10"/>
                <c:pt idx="0">
                  <c:v>1983</c:v>
                </c:pt>
                <c:pt idx="1">
                  <c:v>1985</c:v>
                </c:pt>
                <c:pt idx="2">
                  <c:v>1988</c:v>
                </c:pt>
                <c:pt idx="3">
                  <c:v>1991</c:v>
                </c:pt>
                <c:pt idx="4">
                  <c:v>1995</c:v>
                </c:pt>
                <c:pt idx="5">
                  <c:v>2000</c:v>
                </c:pt>
                <c:pt idx="6">
                  <c:v>2005</c:v>
                </c:pt>
                <c:pt idx="7">
                  <c:v>2010</c:v>
                </c:pt>
                <c:pt idx="8">
                  <c:v>2016</c:v>
                </c:pt>
                <c:pt idx="9">
                  <c:v>2022</c:v>
                </c:pt>
              </c:numCache>
            </c:numRef>
          </c:cat>
          <c:val>
            <c:numRef>
              <c:f>'[Social Sector Database 2022 (version 1).xlsx]1. Poverty Incidence'!$Q$23:$Z$23</c:f>
              <c:numCache>
                <c:formatCode>0.0</c:formatCode>
                <c:ptCount val="10"/>
                <c:pt idx="0">
                  <c:v>58.5</c:v>
                </c:pt>
                <c:pt idx="1">
                  <c:v>51.73</c:v>
                </c:pt>
                <c:pt idx="2">
                  <c:v>57.13</c:v>
                </c:pt>
                <c:pt idx="3">
                  <c:v>58.84</c:v>
                </c:pt>
                <c:pt idx="4">
                  <c:v>53.08</c:v>
                </c:pt>
                <c:pt idx="5">
                  <c:v>48.9</c:v>
                </c:pt>
                <c:pt idx="6">
                  <c:v>38.4</c:v>
                </c:pt>
                <c:pt idx="7">
                  <c:v>31.5</c:v>
                </c:pt>
                <c:pt idx="8" formatCode="General">
                  <c:v>24.3</c:v>
                </c:pt>
                <c:pt idx="9" formatCode="General">
                  <c:v>18.7</c:v>
                </c:pt>
              </c:numCache>
            </c:numRef>
          </c:val>
          <c:smooth val="0"/>
          <c:extLst>
            <c:ext xmlns:c16="http://schemas.microsoft.com/office/drawing/2014/chart" uri="{C3380CC4-5D6E-409C-BE32-E72D297353CC}">
              <c16:uniqueId val="{00000001-7533-4DA5-A106-09D8880425D9}"/>
            </c:ext>
          </c:extLst>
        </c:ser>
        <c:dLbls>
          <c:dLblPos val="ctr"/>
          <c:showLegendKey val="0"/>
          <c:showVal val="1"/>
          <c:showCatName val="0"/>
          <c:showSerName val="0"/>
          <c:showPercent val="0"/>
          <c:showBubbleSize val="0"/>
        </c:dLbls>
        <c:marker val="1"/>
        <c:smooth val="0"/>
        <c:axId val="1506112879"/>
        <c:axId val="2028786255"/>
      </c:lineChart>
      <c:catAx>
        <c:axId val="1506112879"/>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800" b="0" i="0" u="none" strike="noStrike" kern="1200" cap="all" baseline="0">
                <a:solidFill>
                  <a:schemeClr val="tx1"/>
                </a:solidFill>
                <a:latin typeface="+mn-lt"/>
                <a:ea typeface="+mn-ea"/>
                <a:cs typeface="+mn-cs"/>
              </a:defRPr>
            </a:pPr>
            <a:endParaRPr lang="en-US"/>
          </a:p>
        </c:txPr>
        <c:crossAx val="2028786255"/>
        <c:crosses val="autoZero"/>
        <c:auto val="1"/>
        <c:lblAlgn val="ctr"/>
        <c:lblOffset val="100"/>
        <c:noMultiLvlLbl val="0"/>
      </c:catAx>
      <c:valAx>
        <c:axId val="2028786255"/>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 sourceLinked="1"/>
        <c:majorTickMark val="none"/>
        <c:minorTickMark val="none"/>
        <c:tickLblPos val="nextTo"/>
        <c:crossAx val="1506112879"/>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0" name="Google Shape;4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5601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6504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23147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8998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0"/>
        <p:cNvGrpSpPr/>
        <p:nvPr/>
      </p:nvGrpSpPr>
      <p:grpSpPr>
        <a:xfrm>
          <a:off x="0" y="0"/>
          <a:ext cx="0" cy="0"/>
          <a:chOff x="0" y="0"/>
          <a:chExt cx="0" cy="0"/>
        </a:xfrm>
      </p:grpSpPr>
      <p:sp>
        <p:nvSpPr>
          <p:cNvPr id="1131" name="Google Shape;1131;SLIDES_API76195474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2" name="Google Shape;1132;SLIDES_API76195474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Exports for 2020 refer to 2019 values to normalize for the Covid impact.</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0"/>
        <p:cNvGrpSpPr/>
        <p:nvPr/>
      </p:nvGrpSpPr>
      <p:grpSpPr>
        <a:xfrm>
          <a:off x="0" y="0"/>
          <a:ext cx="0" cy="0"/>
          <a:chOff x="0" y="0"/>
          <a:chExt cx="0" cy="0"/>
        </a:xfrm>
      </p:grpSpPr>
      <p:sp>
        <p:nvSpPr>
          <p:cNvPr id="1131" name="Google Shape;1131;SLIDES_API76195474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2" name="Google Shape;1132;SLIDES_API76195474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34780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0"/>
        <p:cNvGrpSpPr/>
        <p:nvPr/>
      </p:nvGrpSpPr>
      <p:grpSpPr>
        <a:xfrm>
          <a:off x="0" y="0"/>
          <a:ext cx="0" cy="0"/>
          <a:chOff x="0" y="0"/>
          <a:chExt cx="0" cy="0"/>
        </a:xfrm>
      </p:grpSpPr>
      <p:sp>
        <p:nvSpPr>
          <p:cNvPr id="1131" name="Google Shape;1131;SLIDES_API76195474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2" name="Google Shape;1132;SLIDES_API76195474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197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gab8d1ca927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6" name="Google Shape;466;gab8d1ca927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97251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71529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19076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74265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gab8d1ca927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6" name="Google Shape;466;gab8d1ca927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49625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Top 20 products account 68%</a:t>
            </a:r>
          </a:p>
        </p:txBody>
      </p:sp>
    </p:spTree>
    <p:extLst>
      <p:ext uri="{BB962C8B-B14F-4D97-AF65-F5344CB8AC3E}">
        <p14:creationId xmlns:p14="http://schemas.microsoft.com/office/powerpoint/2010/main" val="691894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gab8d1ca927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6" name="Google Shape;466;gab8d1ca927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3136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678600" y="1484550"/>
            <a:ext cx="7787100" cy="2086500"/>
          </a:xfrm>
          <a:prstGeom prst="rect">
            <a:avLst/>
          </a:prstGeom>
        </p:spPr>
        <p:txBody>
          <a:bodyPr spcFirstLastPara="1" wrap="square" lIns="91425" tIns="91425" rIns="91425" bIns="91425" anchor="ctr" anchorCtr="0">
            <a:noAutofit/>
          </a:bodyPr>
          <a:lstStyle>
            <a:lvl1pPr lvl="0" algn="ctr">
              <a:lnSpc>
                <a:spcPct val="125000"/>
              </a:lnSpc>
              <a:spcBef>
                <a:spcPts val="0"/>
              </a:spcBef>
              <a:spcAft>
                <a:spcPts val="0"/>
              </a:spcAft>
              <a:buSzPts val="5200"/>
              <a:buNone/>
              <a:defRPr sz="5500">
                <a:solidFill>
                  <a:schemeClr val="dk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547575" y="3466725"/>
            <a:ext cx="4048800" cy="382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4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p:cNvSpPr/>
          <p:nvPr/>
        </p:nvSpPr>
        <p:spPr>
          <a:xfrm rot="5400000">
            <a:off x="-1867025" y="1013175"/>
            <a:ext cx="4814046" cy="1710367"/>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rot="10800000">
            <a:off x="-229260" y="3396805"/>
            <a:ext cx="3675485" cy="1893812"/>
          </a:xfrm>
          <a:custGeom>
            <a:avLst/>
            <a:gdLst/>
            <a:ahLst/>
            <a:cxnLst/>
            <a:rect l="l" t="t" r="r" b="b"/>
            <a:pathLst>
              <a:path w="64695" h="36451" extrusionOk="0">
                <a:moveTo>
                  <a:pt x="5503" y="0"/>
                </a:moveTo>
                <a:cubicBezTo>
                  <a:pt x="2589" y="0"/>
                  <a:pt x="1" y="186"/>
                  <a:pt x="237" y="874"/>
                </a:cubicBezTo>
                <a:cubicBezTo>
                  <a:pt x="460" y="1499"/>
                  <a:pt x="4411" y="2169"/>
                  <a:pt x="5259" y="2593"/>
                </a:cubicBezTo>
                <a:cubicBezTo>
                  <a:pt x="7178" y="3552"/>
                  <a:pt x="8897" y="4869"/>
                  <a:pt x="10325" y="6454"/>
                </a:cubicBezTo>
                <a:cubicBezTo>
                  <a:pt x="13673" y="10092"/>
                  <a:pt x="16619" y="21050"/>
                  <a:pt x="24989" y="22345"/>
                </a:cubicBezTo>
                <a:cubicBezTo>
                  <a:pt x="25398" y="22407"/>
                  <a:pt x="25804" y="22437"/>
                  <a:pt x="26206" y="22437"/>
                </a:cubicBezTo>
                <a:cubicBezTo>
                  <a:pt x="31849" y="22437"/>
                  <a:pt x="36809" y="16669"/>
                  <a:pt x="38871" y="15314"/>
                </a:cubicBezTo>
                <a:cubicBezTo>
                  <a:pt x="39863" y="14681"/>
                  <a:pt x="40996" y="14362"/>
                  <a:pt x="42135" y="14362"/>
                </a:cubicBezTo>
                <a:cubicBezTo>
                  <a:pt x="43201" y="14362"/>
                  <a:pt x="44272" y="14642"/>
                  <a:pt x="45232" y="15203"/>
                </a:cubicBezTo>
                <a:cubicBezTo>
                  <a:pt x="49027" y="17502"/>
                  <a:pt x="49071" y="22858"/>
                  <a:pt x="50634" y="27010"/>
                </a:cubicBezTo>
                <a:cubicBezTo>
                  <a:pt x="52642" y="32143"/>
                  <a:pt x="57307" y="35759"/>
                  <a:pt x="62775" y="36450"/>
                </a:cubicBezTo>
                <a:cubicBezTo>
                  <a:pt x="62396" y="25269"/>
                  <a:pt x="63043" y="14065"/>
                  <a:pt x="64694" y="2994"/>
                </a:cubicBezTo>
                <a:cubicBezTo>
                  <a:pt x="57530" y="1745"/>
                  <a:pt x="50232" y="1499"/>
                  <a:pt x="42978" y="1254"/>
                </a:cubicBezTo>
                <a:cubicBezTo>
                  <a:pt x="32957" y="896"/>
                  <a:pt x="22936" y="562"/>
                  <a:pt x="12914" y="249"/>
                </a:cubicBezTo>
                <a:cubicBezTo>
                  <a:pt x="12140" y="215"/>
                  <a:pt x="8634" y="0"/>
                  <a:pt x="55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rot="-315040" flipH="1">
            <a:off x="-236345" y="4475012"/>
            <a:ext cx="2114446" cy="997085"/>
          </a:xfrm>
          <a:custGeom>
            <a:avLst/>
            <a:gdLst/>
            <a:ahLst/>
            <a:cxnLst/>
            <a:rect l="l" t="t" r="r" b="b"/>
            <a:pathLst>
              <a:path w="49839" h="23502" extrusionOk="0">
                <a:moveTo>
                  <a:pt x="12527" y="1"/>
                </a:moveTo>
                <a:cubicBezTo>
                  <a:pt x="11413" y="1"/>
                  <a:pt x="10247" y="125"/>
                  <a:pt x="9017" y="410"/>
                </a:cubicBezTo>
                <a:cubicBezTo>
                  <a:pt x="4486" y="1459"/>
                  <a:pt x="402" y="6325"/>
                  <a:pt x="157" y="11280"/>
                </a:cubicBezTo>
                <a:cubicBezTo>
                  <a:pt x="0" y="14650"/>
                  <a:pt x="1518" y="19694"/>
                  <a:pt x="5468" y="22238"/>
                </a:cubicBezTo>
                <a:cubicBezTo>
                  <a:pt x="6967" y="23186"/>
                  <a:pt x="8215" y="23502"/>
                  <a:pt x="9471" y="23502"/>
                </a:cubicBezTo>
                <a:cubicBezTo>
                  <a:pt x="10404" y="23502"/>
                  <a:pt x="11341" y="23327"/>
                  <a:pt x="12387" y="23109"/>
                </a:cubicBezTo>
                <a:cubicBezTo>
                  <a:pt x="23723" y="20797"/>
                  <a:pt x="35152" y="18016"/>
                  <a:pt x="46692" y="18016"/>
                </a:cubicBezTo>
                <a:cubicBezTo>
                  <a:pt x="47740" y="18016"/>
                  <a:pt x="48789" y="18039"/>
                  <a:pt x="49839" y="18087"/>
                </a:cubicBezTo>
                <a:cubicBezTo>
                  <a:pt x="49214" y="15520"/>
                  <a:pt x="49147" y="12820"/>
                  <a:pt x="48500" y="10253"/>
                </a:cubicBezTo>
                <a:cubicBezTo>
                  <a:pt x="47830" y="7664"/>
                  <a:pt x="46245" y="3624"/>
                  <a:pt x="43723" y="2486"/>
                </a:cubicBezTo>
                <a:cubicBezTo>
                  <a:pt x="43091" y="2196"/>
                  <a:pt x="42479" y="2074"/>
                  <a:pt x="41873" y="2074"/>
                </a:cubicBezTo>
                <a:cubicBezTo>
                  <a:pt x="38847" y="2074"/>
                  <a:pt x="35967" y="5108"/>
                  <a:pt x="31336" y="5276"/>
                </a:cubicBezTo>
                <a:cubicBezTo>
                  <a:pt x="31216" y="5280"/>
                  <a:pt x="31096" y="5282"/>
                  <a:pt x="30977" y="5282"/>
                </a:cubicBezTo>
                <a:cubicBezTo>
                  <a:pt x="24835" y="5282"/>
                  <a:pt x="19797" y="1"/>
                  <a:pt x="125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4;p2"/>
          <p:cNvSpPr/>
          <p:nvPr/>
        </p:nvSpPr>
        <p:spPr>
          <a:xfrm>
            <a:off x="3282713" y="4769113"/>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a:off x="927300" y="4210275"/>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2"/>
          <p:cNvSpPr/>
          <p:nvPr/>
        </p:nvSpPr>
        <p:spPr>
          <a:xfrm>
            <a:off x="55488" y="2908263"/>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a:off x="4257175" y="4901838"/>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p2"/>
          <p:cNvSpPr/>
          <p:nvPr/>
        </p:nvSpPr>
        <p:spPr>
          <a:xfrm>
            <a:off x="1559288" y="3910538"/>
            <a:ext cx="98400" cy="98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9;p2"/>
          <p:cNvSpPr/>
          <p:nvPr/>
        </p:nvSpPr>
        <p:spPr>
          <a:xfrm rot="-5400000">
            <a:off x="6110254" y="2527892"/>
            <a:ext cx="4814046" cy="1710367"/>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2"/>
          <p:cNvSpPr/>
          <p:nvPr/>
        </p:nvSpPr>
        <p:spPr>
          <a:xfrm>
            <a:off x="5744675" y="-169359"/>
            <a:ext cx="3627772" cy="1869298"/>
          </a:xfrm>
          <a:custGeom>
            <a:avLst/>
            <a:gdLst/>
            <a:ahLst/>
            <a:cxnLst/>
            <a:rect l="l" t="t" r="r" b="b"/>
            <a:pathLst>
              <a:path w="64695" h="36451" extrusionOk="0">
                <a:moveTo>
                  <a:pt x="5503" y="0"/>
                </a:moveTo>
                <a:cubicBezTo>
                  <a:pt x="2589" y="0"/>
                  <a:pt x="1" y="186"/>
                  <a:pt x="237" y="874"/>
                </a:cubicBezTo>
                <a:cubicBezTo>
                  <a:pt x="460" y="1499"/>
                  <a:pt x="4411" y="2169"/>
                  <a:pt x="5259" y="2593"/>
                </a:cubicBezTo>
                <a:cubicBezTo>
                  <a:pt x="7178" y="3552"/>
                  <a:pt x="8897" y="4869"/>
                  <a:pt x="10325" y="6454"/>
                </a:cubicBezTo>
                <a:cubicBezTo>
                  <a:pt x="13673" y="10092"/>
                  <a:pt x="16619" y="21050"/>
                  <a:pt x="24989" y="22345"/>
                </a:cubicBezTo>
                <a:cubicBezTo>
                  <a:pt x="25398" y="22407"/>
                  <a:pt x="25804" y="22437"/>
                  <a:pt x="26206" y="22437"/>
                </a:cubicBezTo>
                <a:cubicBezTo>
                  <a:pt x="31849" y="22437"/>
                  <a:pt x="36809" y="16669"/>
                  <a:pt x="38871" y="15314"/>
                </a:cubicBezTo>
                <a:cubicBezTo>
                  <a:pt x="39863" y="14681"/>
                  <a:pt x="40996" y="14362"/>
                  <a:pt x="42135" y="14362"/>
                </a:cubicBezTo>
                <a:cubicBezTo>
                  <a:pt x="43201" y="14362"/>
                  <a:pt x="44272" y="14642"/>
                  <a:pt x="45232" y="15203"/>
                </a:cubicBezTo>
                <a:cubicBezTo>
                  <a:pt x="49027" y="17502"/>
                  <a:pt x="49071" y="22858"/>
                  <a:pt x="50634" y="27010"/>
                </a:cubicBezTo>
                <a:cubicBezTo>
                  <a:pt x="52642" y="32143"/>
                  <a:pt x="57307" y="35759"/>
                  <a:pt x="62775" y="36450"/>
                </a:cubicBezTo>
                <a:cubicBezTo>
                  <a:pt x="62396" y="25269"/>
                  <a:pt x="63043" y="14065"/>
                  <a:pt x="64694" y="2994"/>
                </a:cubicBezTo>
                <a:cubicBezTo>
                  <a:pt x="57530" y="1745"/>
                  <a:pt x="50232" y="1499"/>
                  <a:pt x="42978" y="1254"/>
                </a:cubicBezTo>
                <a:cubicBezTo>
                  <a:pt x="32957" y="896"/>
                  <a:pt x="22936" y="562"/>
                  <a:pt x="12914" y="249"/>
                </a:cubicBezTo>
                <a:cubicBezTo>
                  <a:pt x="12140" y="215"/>
                  <a:pt x="8634" y="0"/>
                  <a:pt x="55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2"/>
          <p:cNvSpPr/>
          <p:nvPr/>
        </p:nvSpPr>
        <p:spPr>
          <a:xfrm rot="10484934" flipH="1">
            <a:off x="7292455" y="-348495"/>
            <a:ext cx="2087045" cy="984164"/>
          </a:xfrm>
          <a:custGeom>
            <a:avLst/>
            <a:gdLst/>
            <a:ahLst/>
            <a:cxnLst/>
            <a:rect l="l" t="t" r="r" b="b"/>
            <a:pathLst>
              <a:path w="49839" h="23502" extrusionOk="0">
                <a:moveTo>
                  <a:pt x="12527" y="1"/>
                </a:moveTo>
                <a:cubicBezTo>
                  <a:pt x="11413" y="1"/>
                  <a:pt x="10247" y="125"/>
                  <a:pt x="9017" y="410"/>
                </a:cubicBezTo>
                <a:cubicBezTo>
                  <a:pt x="4486" y="1459"/>
                  <a:pt x="402" y="6325"/>
                  <a:pt x="157" y="11280"/>
                </a:cubicBezTo>
                <a:cubicBezTo>
                  <a:pt x="0" y="14650"/>
                  <a:pt x="1518" y="19694"/>
                  <a:pt x="5468" y="22238"/>
                </a:cubicBezTo>
                <a:cubicBezTo>
                  <a:pt x="6967" y="23186"/>
                  <a:pt x="8215" y="23502"/>
                  <a:pt x="9471" y="23502"/>
                </a:cubicBezTo>
                <a:cubicBezTo>
                  <a:pt x="10404" y="23502"/>
                  <a:pt x="11341" y="23327"/>
                  <a:pt x="12387" y="23109"/>
                </a:cubicBezTo>
                <a:cubicBezTo>
                  <a:pt x="23723" y="20797"/>
                  <a:pt x="35152" y="18016"/>
                  <a:pt x="46692" y="18016"/>
                </a:cubicBezTo>
                <a:cubicBezTo>
                  <a:pt x="47740" y="18016"/>
                  <a:pt x="48789" y="18039"/>
                  <a:pt x="49839" y="18087"/>
                </a:cubicBezTo>
                <a:cubicBezTo>
                  <a:pt x="49214" y="15520"/>
                  <a:pt x="49147" y="12820"/>
                  <a:pt x="48500" y="10253"/>
                </a:cubicBezTo>
                <a:cubicBezTo>
                  <a:pt x="47830" y="7664"/>
                  <a:pt x="46245" y="3624"/>
                  <a:pt x="43723" y="2486"/>
                </a:cubicBezTo>
                <a:cubicBezTo>
                  <a:pt x="43091" y="2196"/>
                  <a:pt x="42479" y="2074"/>
                  <a:pt x="41873" y="2074"/>
                </a:cubicBezTo>
                <a:cubicBezTo>
                  <a:pt x="38847" y="2074"/>
                  <a:pt x="35967" y="5108"/>
                  <a:pt x="31336" y="5276"/>
                </a:cubicBezTo>
                <a:cubicBezTo>
                  <a:pt x="31216" y="5280"/>
                  <a:pt x="31096" y="5282"/>
                  <a:pt x="30977" y="5282"/>
                </a:cubicBezTo>
                <a:cubicBezTo>
                  <a:pt x="24835" y="5282"/>
                  <a:pt x="19797" y="1"/>
                  <a:pt x="125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22;p2"/>
          <p:cNvSpPr/>
          <p:nvPr/>
        </p:nvSpPr>
        <p:spPr>
          <a:xfrm rot="10800000">
            <a:off x="5634813" y="207921"/>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23;p2"/>
          <p:cNvSpPr/>
          <p:nvPr/>
        </p:nvSpPr>
        <p:spPr>
          <a:xfrm rot="10800000">
            <a:off x="7750600" y="1024809"/>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24;p2"/>
          <p:cNvSpPr/>
          <p:nvPr/>
        </p:nvSpPr>
        <p:spPr>
          <a:xfrm rot="10800000">
            <a:off x="8980488" y="1939771"/>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25;p2"/>
          <p:cNvSpPr/>
          <p:nvPr/>
        </p:nvSpPr>
        <p:spPr>
          <a:xfrm rot="10800000">
            <a:off x="4725450" y="139996"/>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4"/>
        <p:cNvGrpSpPr/>
        <p:nvPr/>
      </p:nvGrpSpPr>
      <p:grpSpPr>
        <a:xfrm>
          <a:off x="0" y="0"/>
          <a:ext cx="0" cy="0"/>
          <a:chOff x="0" y="0"/>
          <a:chExt cx="0" cy="0"/>
        </a:xfrm>
      </p:grpSpPr>
      <p:sp>
        <p:nvSpPr>
          <p:cNvPr id="45" name="Google Shape;45;p4"/>
          <p:cNvSpPr txBox="1">
            <a:spLocks noGrp="1"/>
          </p:cNvSpPr>
          <p:nvPr>
            <p:ph type="title"/>
          </p:nvPr>
        </p:nvSpPr>
        <p:spPr>
          <a:xfrm>
            <a:off x="540000" y="363275"/>
            <a:ext cx="80640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6" name="Google Shape;46;p4"/>
          <p:cNvSpPr txBox="1">
            <a:spLocks noGrp="1"/>
          </p:cNvSpPr>
          <p:nvPr>
            <p:ph type="body" idx="1"/>
          </p:nvPr>
        </p:nvSpPr>
        <p:spPr>
          <a:xfrm>
            <a:off x="540000" y="1028700"/>
            <a:ext cx="8064000" cy="3574800"/>
          </a:xfrm>
          <a:prstGeom prst="rect">
            <a:avLst/>
          </a:prstGeom>
        </p:spPr>
        <p:txBody>
          <a:bodyPr spcFirstLastPara="1" wrap="square" lIns="91425" tIns="91425" rIns="91425" bIns="91425" anchor="t" anchorCtr="0">
            <a:noAutofit/>
          </a:bodyPr>
          <a:lstStyle>
            <a:lvl1pPr marL="457200" lvl="0" indent="-342900">
              <a:lnSpc>
                <a:spcPct val="100000"/>
              </a:lnSpc>
              <a:spcBef>
                <a:spcPts val="0"/>
              </a:spcBef>
              <a:spcAft>
                <a:spcPts val="0"/>
              </a:spcAft>
              <a:buSzPts val="1800"/>
              <a:buChar char="●"/>
              <a:defRPr sz="12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grpSp>
        <p:nvGrpSpPr>
          <p:cNvPr id="47" name="Google Shape;47;p4"/>
          <p:cNvGrpSpPr/>
          <p:nvPr/>
        </p:nvGrpSpPr>
        <p:grpSpPr>
          <a:xfrm flipH="1">
            <a:off x="-129749" y="-116300"/>
            <a:ext cx="2684034" cy="1738163"/>
            <a:chOff x="6654501" y="-116300"/>
            <a:chExt cx="2684034" cy="1738163"/>
          </a:xfrm>
        </p:grpSpPr>
        <p:sp>
          <p:nvSpPr>
            <p:cNvPr id="48" name="Google Shape;48;p4"/>
            <p:cNvSpPr/>
            <p:nvPr/>
          </p:nvSpPr>
          <p:spPr>
            <a:xfrm>
              <a:off x="6654501" y="-116300"/>
              <a:ext cx="2684034" cy="1535681"/>
            </a:xfrm>
            <a:custGeom>
              <a:avLst/>
              <a:gdLst/>
              <a:ahLst/>
              <a:cxnLst/>
              <a:rect l="l" t="t" r="r" b="b"/>
              <a:pathLst>
                <a:path w="64695" h="36451" extrusionOk="0">
                  <a:moveTo>
                    <a:pt x="5503" y="0"/>
                  </a:moveTo>
                  <a:cubicBezTo>
                    <a:pt x="2589" y="0"/>
                    <a:pt x="1" y="186"/>
                    <a:pt x="237" y="874"/>
                  </a:cubicBezTo>
                  <a:cubicBezTo>
                    <a:pt x="460" y="1499"/>
                    <a:pt x="4411" y="2169"/>
                    <a:pt x="5259" y="2593"/>
                  </a:cubicBezTo>
                  <a:cubicBezTo>
                    <a:pt x="7178" y="3552"/>
                    <a:pt x="8897" y="4869"/>
                    <a:pt x="10325" y="6454"/>
                  </a:cubicBezTo>
                  <a:cubicBezTo>
                    <a:pt x="13673" y="10092"/>
                    <a:pt x="16619" y="21050"/>
                    <a:pt x="24989" y="22345"/>
                  </a:cubicBezTo>
                  <a:cubicBezTo>
                    <a:pt x="25398" y="22407"/>
                    <a:pt x="25804" y="22437"/>
                    <a:pt x="26206" y="22437"/>
                  </a:cubicBezTo>
                  <a:cubicBezTo>
                    <a:pt x="31849" y="22437"/>
                    <a:pt x="36809" y="16669"/>
                    <a:pt x="38871" y="15314"/>
                  </a:cubicBezTo>
                  <a:cubicBezTo>
                    <a:pt x="39863" y="14681"/>
                    <a:pt x="40996" y="14362"/>
                    <a:pt x="42135" y="14362"/>
                  </a:cubicBezTo>
                  <a:cubicBezTo>
                    <a:pt x="43201" y="14362"/>
                    <a:pt x="44272" y="14642"/>
                    <a:pt x="45232" y="15203"/>
                  </a:cubicBezTo>
                  <a:cubicBezTo>
                    <a:pt x="49027" y="17502"/>
                    <a:pt x="49071" y="22858"/>
                    <a:pt x="50634" y="27010"/>
                  </a:cubicBezTo>
                  <a:cubicBezTo>
                    <a:pt x="52642" y="32143"/>
                    <a:pt x="57307" y="35759"/>
                    <a:pt x="62775" y="36450"/>
                  </a:cubicBezTo>
                  <a:cubicBezTo>
                    <a:pt x="62396" y="25269"/>
                    <a:pt x="63043" y="14065"/>
                    <a:pt x="64694" y="2994"/>
                  </a:cubicBezTo>
                  <a:cubicBezTo>
                    <a:pt x="57530" y="1745"/>
                    <a:pt x="50232" y="1499"/>
                    <a:pt x="42978" y="1254"/>
                  </a:cubicBezTo>
                  <a:cubicBezTo>
                    <a:pt x="32957" y="896"/>
                    <a:pt x="22936" y="562"/>
                    <a:pt x="12914" y="249"/>
                  </a:cubicBezTo>
                  <a:cubicBezTo>
                    <a:pt x="12140" y="215"/>
                    <a:pt x="8634" y="0"/>
                    <a:pt x="55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4"/>
            <p:cNvSpPr/>
            <p:nvPr/>
          </p:nvSpPr>
          <p:spPr>
            <a:xfrm rot="5400000" flipH="1">
              <a:off x="8050932" y="-354518"/>
              <a:ext cx="808131" cy="1493289"/>
            </a:xfrm>
            <a:custGeom>
              <a:avLst/>
              <a:gdLst/>
              <a:ahLst/>
              <a:cxnLst/>
              <a:rect l="l" t="t" r="r" b="b"/>
              <a:pathLst>
                <a:path w="24039" h="44420" extrusionOk="0">
                  <a:moveTo>
                    <a:pt x="17715" y="1"/>
                  </a:moveTo>
                  <a:cubicBezTo>
                    <a:pt x="16371" y="1"/>
                    <a:pt x="14900" y="541"/>
                    <a:pt x="13704" y="2213"/>
                  </a:cubicBezTo>
                  <a:cubicBezTo>
                    <a:pt x="10848" y="6185"/>
                    <a:pt x="15289" y="12211"/>
                    <a:pt x="13392" y="17300"/>
                  </a:cubicBezTo>
                  <a:cubicBezTo>
                    <a:pt x="11272" y="22947"/>
                    <a:pt x="1" y="24509"/>
                    <a:pt x="1384" y="34262"/>
                  </a:cubicBezTo>
                  <a:cubicBezTo>
                    <a:pt x="2268" y="40412"/>
                    <a:pt x="11808" y="44419"/>
                    <a:pt x="18141" y="44419"/>
                  </a:cubicBezTo>
                  <a:cubicBezTo>
                    <a:pt x="19486" y="44419"/>
                    <a:pt x="20686" y="44239"/>
                    <a:pt x="21628" y="43860"/>
                  </a:cubicBezTo>
                  <a:cubicBezTo>
                    <a:pt x="21918" y="43748"/>
                    <a:pt x="23413" y="36851"/>
                    <a:pt x="23480" y="36048"/>
                  </a:cubicBezTo>
                  <a:cubicBezTo>
                    <a:pt x="24038" y="28549"/>
                    <a:pt x="24016" y="20983"/>
                    <a:pt x="23369" y="13484"/>
                  </a:cubicBezTo>
                  <a:cubicBezTo>
                    <a:pt x="23056" y="9890"/>
                    <a:pt x="22699" y="6252"/>
                    <a:pt x="22186" y="2681"/>
                  </a:cubicBezTo>
                  <a:cubicBezTo>
                    <a:pt x="22052" y="1766"/>
                    <a:pt x="22141" y="2168"/>
                    <a:pt x="21315" y="1320"/>
                  </a:cubicBezTo>
                  <a:cubicBezTo>
                    <a:pt x="20767" y="784"/>
                    <a:pt x="19333" y="1"/>
                    <a:pt x="177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50;p4"/>
            <p:cNvSpPr/>
            <p:nvPr/>
          </p:nvSpPr>
          <p:spPr>
            <a:xfrm rot="10800000">
              <a:off x="7613850" y="-116300"/>
              <a:ext cx="1724676" cy="736904"/>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51;p4"/>
            <p:cNvSpPr/>
            <p:nvPr/>
          </p:nvSpPr>
          <p:spPr>
            <a:xfrm>
              <a:off x="7365463" y="107038"/>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52;p4"/>
            <p:cNvSpPr/>
            <p:nvPr/>
          </p:nvSpPr>
          <p:spPr>
            <a:xfrm>
              <a:off x="8469625" y="775288"/>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53;p4"/>
            <p:cNvSpPr/>
            <p:nvPr/>
          </p:nvSpPr>
          <p:spPr>
            <a:xfrm>
              <a:off x="8942775" y="1523163"/>
              <a:ext cx="98400" cy="98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4" name="Google Shape;54;p4"/>
          <p:cNvGrpSpPr/>
          <p:nvPr/>
        </p:nvGrpSpPr>
        <p:grpSpPr>
          <a:xfrm>
            <a:off x="6806901" y="-116300"/>
            <a:ext cx="2684034" cy="1738163"/>
            <a:chOff x="6654501" y="-116300"/>
            <a:chExt cx="2684034" cy="1738163"/>
          </a:xfrm>
        </p:grpSpPr>
        <p:sp>
          <p:nvSpPr>
            <p:cNvPr id="55" name="Google Shape;55;p4"/>
            <p:cNvSpPr/>
            <p:nvPr/>
          </p:nvSpPr>
          <p:spPr>
            <a:xfrm>
              <a:off x="6654501" y="-116300"/>
              <a:ext cx="2684034" cy="1535681"/>
            </a:xfrm>
            <a:custGeom>
              <a:avLst/>
              <a:gdLst/>
              <a:ahLst/>
              <a:cxnLst/>
              <a:rect l="l" t="t" r="r" b="b"/>
              <a:pathLst>
                <a:path w="64695" h="36451" extrusionOk="0">
                  <a:moveTo>
                    <a:pt x="5503" y="0"/>
                  </a:moveTo>
                  <a:cubicBezTo>
                    <a:pt x="2589" y="0"/>
                    <a:pt x="1" y="186"/>
                    <a:pt x="237" y="874"/>
                  </a:cubicBezTo>
                  <a:cubicBezTo>
                    <a:pt x="460" y="1499"/>
                    <a:pt x="4411" y="2169"/>
                    <a:pt x="5259" y="2593"/>
                  </a:cubicBezTo>
                  <a:cubicBezTo>
                    <a:pt x="7178" y="3552"/>
                    <a:pt x="8897" y="4869"/>
                    <a:pt x="10325" y="6454"/>
                  </a:cubicBezTo>
                  <a:cubicBezTo>
                    <a:pt x="13673" y="10092"/>
                    <a:pt x="16619" y="21050"/>
                    <a:pt x="24989" y="22345"/>
                  </a:cubicBezTo>
                  <a:cubicBezTo>
                    <a:pt x="25398" y="22407"/>
                    <a:pt x="25804" y="22437"/>
                    <a:pt x="26206" y="22437"/>
                  </a:cubicBezTo>
                  <a:cubicBezTo>
                    <a:pt x="31849" y="22437"/>
                    <a:pt x="36809" y="16669"/>
                    <a:pt x="38871" y="15314"/>
                  </a:cubicBezTo>
                  <a:cubicBezTo>
                    <a:pt x="39863" y="14681"/>
                    <a:pt x="40996" y="14362"/>
                    <a:pt x="42135" y="14362"/>
                  </a:cubicBezTo>
                  <a:cubicBezTo>
                    <a:pt x="43201" y="14362"/>
                    <a:pt x="44272" y="14642"/>
                    <a:pt x="45232" y="15203"/>
                  </a:cubicBezTo>
                  <a:cubicBezTo>
                    <a:pt x="49027" y="17502"/>
                    <a:pt x="49071" y="22858"/>
                    <a:pt x="50634" y="27010"/>
                  </a:cubicBezTo>
                  <a:cubicBezTo>
                    <a:pt x="52642" y="32143"/>
                    <a:pt x="57307" y="35759"/>
                    <a:pt x="62775" y="36450"/>
                  </a:cubicBezTo>
                  <a:cubicBezTo>
                    <a:pt x="62396" y="25269"/>
                    <a:pt x="63043" y="14065"/>
                    <a:pt x="64694" y="2994"/>
                  </a:cubicBezTo>
                  <a:cubicBezTo>
                    <a:pt x="57530" y="1745"/>
                    <a:pt x="50232" y="1499"/>
                    <a:pt x="42978" y="1254"/>
                  </a:cubicBezTo>
                  <a:cubicBezTo>
                    <a:pt x="32957" y="896"/>
                    <a:pt x="22936" y="562"/>
                    <a:pt x="12914" y="249"/>
                  </a:cubicBezTo>
                  <a:cubicBezTo>
                    <a:pt x="12140" y="215"/>
                    <a:pt x="8634" y="0"/>
                    <a:pt x="55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4"/>
            <p:cNvSpPr/>
            <p:nvPr/>
          </p:nvSpPr>
          <p:spPr>
            <a:xfrm rot="5400000" flipH="1">
              <a:off x="8050932" y="-354518"/>
              <a:ext cx="808131" cy="1493289"/>
            </a:xfrm>
            <a:custGeom>
              <a:avLst/>
              <a:gdLst/>
              <a:ahLst/>
              <a:cxnLst/>
              <a:rect l="l" t="t" r="r" b="b"/>
              <a:pathLst>
                <a:path w="24039" h="44420" extrusionOk="0">
                  <a:moveTo>
                    <a:pt x="17715" y="1"/>
                  </a:moveTo>
                  <a:cubicBezTo>
                    <a:pt x="16371" y="1"/>
                    <a:pt x="14900" y="541"/>
                    <a:pt x="13704" y="2213"/>
                  </a:cubicBezTo>
                  <a:cubicBezTo>
                    <a:pt x="10848" y="6185"/>
                    <a:pt x="15289" y="12211"/>
                    <a:pt x="13392" y="17300"/>
                  </a:cubicBezTo>
                  <a:cubicBezTo>
                    <a:pt x="11272" y="22947"/>
                    <a:pt x="1" y="24509"/>
                    <a:pt x="1384" y="34262"/>
                  </a:cubicBezTo>
                  <a:cubicBezTo>
                    <a:pt x="2268" y="40412"/>
                    <a:pt x="11808" y="44419"/>
                    <a:pt x="18141" y="44419"/>
                  </a:cubicBezTo>
                  <a:cubicBezTo>
                    <a:pt x="19486" y="44419"/>
                    <a:pt x="20686" y="44239"/>
                    <a:pt x="21628" y="43860"/>
                  </a:cubicBezTo>
                  <a:cubicBezTo>
                    <a:pt x="21918" y="43748"/>
                    <a:pt x="23413" y="36851"/>
                    <a:pt x="23480" y="36048"/>
                  </a:cubicBezTo>
                  <a:cubicBezTo>
                    <a:pt x="24038" y="28549"/>
                    <a:pt x="24016" y="20983"/>
                    <a:pt x="23369" y="13484"/>
                  </a:cubicBezTo>
                  <a:cubicBezTo>
                    <a:pt x="23056" y="9890"/>
                    <a:pt x="22699" y="6252"/>
                    <a:pt x="22186" y="2681"/>
                  </a:cubicBezTo>
                  <a:cubicBezTo>
                    <a:pt x="22052" y="1766"/>
                    <a:pt x="22141" y="2168"/>
                    <a:pt x="21315" y="1320"/>
                  </a:cubicBezTo>
                  <a:cubicBezTo>
                    <a:pt x="20767" y="784"/>
                    <a:pt x="19333" y="1"/>
                    <a:pt x="177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57;p4"/>
            <p:cNvSpPr/>
            <p:nvPr/>
          </p:nvSpPr>
          <p:spPr>
            <a:xfrm rot="10800000">
              <a:off x="7613850" y="-116300"/>
              <a:ext cx="1724676" cy="736904"/>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4"/>
            <p:cNvSpPr/>
            <p:nvPr/>
          </p:nvSpPr>
          <p:spPr>
            <a:xfrm>
              <a:off x="7365463" y="107038"/>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59;p4"/>
            <p:cNvSpPr/>
            <p:nvPr/>
          </p:nvSpPr>
          <p:spPr>
            <a:xfrm>
              <a:off x="8469625" y="775288"/>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60;p4"/>
            <p:cNvSpPr/>
            <p:nvPr/>
          </p:nvSpPr>
          <p:spPr>
            <a:xfrm>
              <a:off x="8942775" y="1523163"/>
              <a:ext cx="98400" cy="98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1"/>
        <p:cNvGrpSpPr/>
        <p:nvPr/>
      </p:nvGrpSpPr>
      <p:grpSpPr>
        <a:xfrm>
          <a:off x="0" y="0"/>
          <a:ext cx="0" cy="0"/>
          <a:chOff x="0" y="0"/>
          <a:chExt cx="0" cy="0"/>
        </a:xfrm>
      </p:grpSpPr>
      <p:sp>
        <p:nvSpPr>
          <p:cNvPr id="62" name="Google Shape;62;p5"/>
          <p:cNvSpPr txBox="1">
            <a:spLocks noGrp="1"/>
          </p:cNvSpPr>
          <p:nvPr>
            <p:ph type="subTitle" idx="1"/>
          </p:nvPr>
        </p:nvSpPr>
        <p:spPr>
          <a:xfrm>
            <a:off x="5069450" y="2590588"/>
            <a:ext cx="2884800" cy="357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100"/>
              <a:buFont typeface="Josefin Sans"/>
              <a:buNone/>
              <a:defRPr sz="2700" b="1">
                <a:solidFill>
                  <a:schemeClr val="dk1"/>
                </a:solidFill>
                <a:latin typeface="Josefin Sans"/>
                <a:ea typeface="Josefin Sans"/>
                <a:cs typeface="Josefin Sans"/>
                <a:sym typeface="Josefin Sans"/>
              </a:defRPr>
            </a:lvl1pPr>
            <a:lvl2pPr lvl="1" algn="ctr" rtl="0">
              <a:spcBef>
                <a:spcPts val="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2pPr>
            <a:lvl3pPr lvl="2"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3pPr>
            <a:lvl4pPr lvl="3"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4pPr>
            <a:lvl5pPr lvl="4"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5pPr>
            <a:lvl6pPr lvl="5"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6pPr>
            <a:lvl7pPr lvl="6"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7pPr>
            <a:lvl8pPr lvl="7"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8pPr>
            <a:lvl9pPr lvl="8" algn="ctr" rtl="0">
              <a:spcBef>
                <a:spcPts val="1600"/>
              </a:spcBef>
              <a:spcAft>
                <a:spcPts val="1600"/>
              </a:spcAft>
              <a:buClr>
                <a:schemeClr val="dk1"/>
              </a:buClr>
              <a:buSzPts val="2100"/>
              <a:buFont typeface="Josefin Sans"/>
              <a:buNone/>
              <a:defRPr sz="2100" b="1">
                <a:solidFill>
                  <a:schemeClr val="dk1"/>
                </a:solidFill>
                <a:latin typeface="Josefin Sans"/>
                <a:ea typeface="Josefin Sans"/>
                <a:cs typeface="Josefin Sans"/>
                <a:sym typeface="Josefin Sans"/>
              </a:defRPr>
            </a:lvl9pPr>
          </a:lstStyle>
          <a:p>
            <a:endParaRPr/>
          </a:p>
        </p:txBody>
      </p:sp>
      <p:sp>
        <p:nvSpPr>
          <p:cNvPr id="63" name="Google Shape;63;p5"/>
          <p:cNvSpPr txBox="1">
            <a:spLocks noGrp="1"/>
          </p:cNvSpPr>
          <p:nvPr>
            <p:ph type="subTitle" idx="2"/>
          </p:nvPr>
        </p:nvSpPr>
        <p:spPr>
          <a:xfrm>
            <a:off x="5069400" y="2882600"/>
            <a:ext cx="2884800" cy="782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1400"/>
              <a:buNone/>
              <a:defRPr sz="1400">
                <a:solidFill>
                  <a:schemeClr val="dk1"/>
                </a:solidFill>
              </a:defRPr>
            </a:lvl1pPr>
            <a:lvl2pPr lvl="1" algn="ctr" rtl="0">
              <a:spcBef>
                <a:spcPts val="0"/>
              </a:spcBef>
              <a:spcAft>
                <a:spcPts val="0"/>
              </a:spcAft>
              <a:buClr>
                <a:schemeClr val="dk1"/>
              </a:buClr>
              <a:buSzPts val="1400"/>
              <a:buNone/>
              <a:defRPr>
                <a:solidFill>
                  <a:schemeClr val="dk1"/>
                </a:solidFill>
              </a:defRPr>
            </a:lvl2pPr>
            <a:lvl3pPr lvl="2" algn="ctr" rtl="0">
              <a:spcBef>
                <a:spcPts val="1600"/>
              </a:spcBef>
              <a:spcAft>
                <a:spcPts val="0"/>
              </a:spcAft>
              <a:buClr>
                <a:schemeClr val="dk1"/>
              </a:buClr>
              <a:buSzPts val="1400"/>
              <a:buNone/>
              <a:defRPr>
                <a:solidFill>
                  <a:schemeClr val="dk1"/>
                </a:solidFill>
              </a:defRPr>
            </a:lvl3pPr>
            <a:lvl4pPr lvl="3" algn="ctr" rtl="0">
              <a:spcBef>
                <a:spcPts val="1600"/>
              </a:spcBef>
              <a:spcAft>
                <a:spcPts val="0"/>
              </a:spcAft>
              <a:buClr>
                <a:schemeClr val="dk1"/>
              </a:buClr>
              <a:buSzPts val="1400"/>
              <a:buNone/>
              <a:defRPr>
                <a:solidFill>
                  <a:schemeClr val="dk1"/>
                </a:solidFill>
              </a:defRPr>
            </a:lvl4pPr>
            <a:lvl5pPr lvl="4" algn="ctr" rtl="0">
              <a:spcBef>
                <a:spcPts val="1600"/>
              </a:spcBef>
              <a:spcAft>
                <a:spcPts val="0"/>
              </a:spcAft>
              <a:buClr>
                <a:schemeClr val="dk1"/>
              </a:buClr>
              <a:buSzPts val="1400"/>
              <a:buNone/>
              <a:defRPr>
                <a:solidFill>
                  <a:schemeClr val="dk1"/>
                </a:solidFill>
              </a:defRPr>
            </a:lvl5pPr>
            <a:lvl6pPr lvl="5" algn="ctr" rtl="0">
              <a:spcBef>
                <a:spcPts val="1600"/>
              </a:spcBef>
              <a:spcAft>
                <a:spcPts val="0"/>
              </a:spcAft>
              <a:buClr>
                <a:schemeClr val="dk1"/>
              </a:buClr>
              <a:buSzPts val="1400"/>
              <a:buNone/>
              <a:defRPr>
                <a:solidFill>
                  <a:schemeClr val="dk1"/>
                </a:solidFill>
              </a:defRPr>
            </a:lvl6pPr>
            <a:lvl7pPr lvl="6" algn="ctr" rtl="0">
              <a:spcBef>
                <a:spcPts val="1600"/>
              </a:spcBef>
              <a:spcAft>
                <a:spcPts val="0"/>
              </a:spcAft>
              <a:buClr>
                <a:schemeClr val="dk1"/>
              </a:buClr>
              <a:buSzPts val="1400"/>
              <a:buNone/>
              <a:defRPr>
                <a:solidFill>
                  <a:schemeClr val="dk1"/>
                </a:solidFill>
              </a:defRPr>
            </a:lvl7pPr>
            <a:lvl8pPr lvl="7" algn="ctr" rtl="0">
              <a:spcBef>
                <a:spcPts val="1600"/>
              </a:spcBef>
              <a:spcAft>
                <a:spcPts val="0"/>
              </a:spcAft>
              <a:buClr>
                <a:schemeClr val="dk1"/>
              </a:buClr>
              <a:buSzPts val="1400"/>
              <a:buNone/>
              <a:defRPr>
                <a:solidFill>
                  <a:schemeClr val="dk1"/>
                </a:solidFill>
              </a:defRPr>
            </a:lvl8pPr>
            <a:lvl9pPr lvl="8" algn="ctr" rtl="0">
              <a:spcBef>
                <a:spcPts val="1600"/>
              </a:spcBef>
              <a:spcAft>
                <a:spcPts val="1600"/>
              </a:spcAft>
              <a:buClr>
                <a:schemeClr val="dk1"/>
              </a:buClr>
              <a:buSzPts val="1400"/>
              <a:buNone/>
              <a:defRPr>
                <a:solidFill>
                  <a:schemeClr val="dk1"/>
                </a:solidFill>
              </a:defRPr>
            </a:lvl9pPr>
          </a:lstStyle>
          <a:p>
            <a:endParaRPr/>
          </a:p>
        </p:txBody>
      </p:sp>
      <p:sp>
        <p:nvSpPr>
          <p:cNvPr id="64" name="Google Shape;64;p5"/>
          <p:cNvSpPr txBox="1">
            <a:spLocks noGrp="1"/>
          </p:cNvSpPr>
          <p:nvPr>
            <p:ph type="subTitle" idx="3"/>
          </p:nvPr>
        </p:nvSpPr>
        <p:spPr>
          <a:xfrm>
            <a:off x="1189788" y="2590588"/>
            <a:ext cx="2884800" cy="357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100"/>
              <a:buFont typeface="Josefin Sans"/>
              <a:buNone/>
              <a:defRPr sz="2700" b="1">
                <a:solidFill>
                  <a:schemeClr val="dk1"/>
                </a:solidFill>
                <a:latin typeface="Josefin Sans"/>
                <a:ea typeface="Josefin Sans"/>
                <a:cs typeface="Josefin Sans"/>
                <a:sym typeface="Josefin Sans"/>
              </a:defRPr>
            </a:lvl1pPr>
            <a:lvl2pPr lvl="1" algn="ctr" rtl="0">
              <a:spcBef>
                <a:spcPts val="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2pPr>
            <a:lvl3pPr lvl="2"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3pPr>
            <a:lvl4pPr lvl="3"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4pPr>
            <a:lvl5pPr lvl="4"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5pPr>
            <a:lvl6pPr lvl="5"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6pPr>
            <a:lvl7pPr lvl="6"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7pPr>
            <a:lvl8pPr lvl="7"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8pPr>
            <a:lvl9pPr lvl="8" algn="ctr" rtl="0">
              <a:spcBef>
                <a:spcPts val="1600"/>
              </a:spcBef>
              <a:spcAft>
                <a:spcPts val="1600"/>
              </a:spcAft>
              <a:buClr>
                <a:schemeClr val="dk1"/>
              </a:buClr>
              <a:buSzPts val="2100"/>
              <a:buFont typeface="Josefin Sans"/>
              <a:buNone/>
              <a:defRPr sz="2100" b="1">
                <a:solidFill>
                  <a:schemeClr val="dk1"/>
                </a:solidFill>
                <a:latin typeface="Josefin Sans"/>
                <a:ea typeface="Josefin Sans"/>
                <a:cs typeface="Josefin Sans"/>
                <a:sym typeface="Josefin Sans"/>
              </a:defRPr>
            </a:lvl9pPr>
          </a:lstStyle>
          <a:p>
            <a:endParaRPr/>
          </a:p>
        </p:txBody>
      </p:sp>
      <p:sp>
        <p:nvSpPr>
          <p:cNvPr id="65" name="Google Shape;65;p5"/>
          <p:cNvSpPr txBox="1">
            <a:spLocks noGrp="1"/>
          </p:cNvSpPr>
          <p:nvPr>
            <p:ph type="subTitle" idx="4"/>
          </p:nvPr>
        </p:nvSpPr>
        <p:spPr>
          <a:xfrm>
            <a:off x="1189800" y="2882600"/>
            <a:ext cx="2884800" cy="782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1400"/>
              <a:buNone/>
              <a:defRPr sz="1400">
                <a:solidFill>
                  <a:schemeClr val="dk1"/>
                </a:solidFill>
              </a:defRPr>
            </a:lvl1pPr>
            <a:lvl2pPr lvl="1" algn="ctr" rtl="0">
              <a:spcBef>
                <a:spcPts val="0"/>
              </a:spcBef>
              <a:spcAft>
                <a:spcPts val="0"/>
              </a:spcAft>
              <a:buClr>
                <a:schemeClr val="dk1"/>
              </a:buClr>
              <a:buSzPts val="1400"/>
              <a:buNone/>
              <a:defRPr>
                <a:solidFill>
                  <a:schemeClr val="dk1"/>
                </a:solidFill>
              </a:defRPr>
            </a:lvl2pPr>
            <a:lvl3pPr lvl="2" algn="ctr" rtl="0">
              <a:spcBef>
                <a:spcPts val="1600"/>
              </a:spcBef>
              <a:spcAft>
                <a:spcPts val="0"/>
              </a:spcAft>
              <a:buClr>
                <a:schemeClr val="dk1"/>
              </a:buClr>
              <a:buSzPts val="1400"/>
              <a:buNone/>
              <a:defRPr>
                <a:solidFill>
                  <a:schemeClr val="dk1"/>
                </a:solidFill>
              </a:defRPr>
            </a:lvl3pPr>
            <a:lvl4pPr lvl="3" algn="ctr" rtl="0">
              <a:spcBef>
                <a:spcPts val="1600"/>
              </a:spcBef>
              <a:spcAft>
                <a:spcPts val="0"/>
              </a:spcAft>
              <a:buClr>
                <a:schemeClr val="dk1"/>
              </a:buClr>
              <a:buSzPts val="1400"/>
              <a:buNone/>
              <a:defRPr>
                <a:solidFill>
                  <a:schemeClr val="dk1"/>
                </a:solidFill>
              </a:defRPr>
            </a:lvl4pPr>
            <a:lvl5pPr lvl="4" algn="ctr" rtl="0">
              <a:spcBef>
                <a:spcPts val="1600"/>
              </a:spcBef>
              <a:spcAft>
                <a:spcPts val="0"/>
              </a:spcAft>
              <a:buClr>
                <a:schemeClr val="dk1"/>
              </a:buClr>
              <a:buSzPts val="1400"/>
              <a:buNone/>
              <a:defRPr>
                <a:solidFill>
                  <a:schemeClr val="dk1"/>
                </a:solidFill>
              </a:defRPr>
            </a:lvl5pPr>
            <a:lvl6pPr lvl="5" algn="ctr" rtl="0">
              <a:spcBef>
                <a:spcPts val="1600"/>
              </a:spcBef>
              <a:spcAft>
                <a:spcPts val="0"/>
              </a:spcAft>
              <a:buClr>
                <a:schemeClr val="dk1"/>
              </a:buClr>
              <a:buSzPts val="1400"/>
              <a:buNone/>
              <a:defRPr>
                <a:solidFill>
                  <a:schemeClr val="dk1"/>
                </a:solidFill>
              </a:defRPr>
            </a:lvl6pPr>
            <a:lvl7pPr lvl="6" algn="ctr" rtl="0">
              <a:spcBef>
                <a:spcPts val="1600"/>
              </a:spcBef>
              <a:spcAft>
                <a:spcPts val="0"/>
              </a:spcAft>
              <a:buClr>
                <a:schemeClr val="dk1"/>
              </a:buClr>
              <a:buSzPts val="1400"/>
              <a:buNone/>
              <a:defRPr>
                <a:solidFill>
                  <a:schemeClr val="dk1"/>
                </a:solidFill>
              </a:defRPr>
            </a:lvl7pPr>
            <a:lvl8pPr lvl="7" algn="ctr" rtl="0">
              <a:spcBef>
                <a:spcPts val="1600"/>
              </a:spcBef>
              <a:spcAft>
                <a:spcPts val="0"/>
              </a:spcAft>
              <a:buClr>
                <a:schemeClr val="dk1"/>
              </a:buClr>
              <a:buSzPts val="1400"/>
              <a:buNone/>
              <a:defRPr>
                <a:solidFill>
                  <a:schemeClr val="dk1"/>
                </a:solidFill>
              </a:defRPr>
            </a:lvl8pPr>
            <a:lvl9pPr lvl="8" algn="ctr" rtl="0">
              <a:spcBef>
                <a:spcPts val="1600"/>
              </a:spcBef>
              <a:spcAft>
                <a:spcPts val="1600"/>
              </a:spcAft>
              <a:buClr>
                <a:schemeClr val="dk1"/>
              </a:buClr>
              <a:buSzPts val="1400"/>
              <a:buNone/>
              <a:defRPr>
                <a:solidFill>
                  <a:schemeClr val="dk1"/>
                </a:solidFill>
              </a:defRPr>
            </a:lvl9pPr>
          </a:lstStyle>
          <a:p>
            <a:endParaRPr/>
          </a:p>
        </p:txBody>
      </p:sp>
      <p:sp>
        <p:nvSpPr>
          <p:cNvPr id="66" name="Google Shape;66;p5"/>
          <p:cNvSpPr/>
          <p:nvPr/>
        </p:nvSpPr>
        <p:spPr>
          <a:xfrm rot="10376871">
            <a:off x="-495921" y="-203555"/>
            <a:ext cx="4143688" cy="1411694"/>
          </a:xfrm>
          <a:custGeom>
            <a:avLst/>
            <a:gdLst/>
            <a:ahLst/>
            <a:cxnLst/>
            <a:rect l="l" t="t" r="r" b="b"/>
            <a:pathLst>
              <a:path w="49839" h="23502" extrusionOk="0">
                <a:moveTo>
                  <a:pt x="12527" y="1"/>
                </a:moveTo>
                <a:cubicBezTo>
                  <a:pt x="11413" y="1"/>
                  <a:pt x="10247" y="125"/>
                  <a:pt x="9017" y="410"/>
                </a:cubicBezTo>
                <a:cubicBezTo>
                  <a:pt x="4486" y="1459"/>
                  <a:pt x="402" y="6325"/>
                  <a:pt x="157" y="11280"/>
                </a:cubicBezTo>
                <a:cubicBezTo>
                  <a:pt x="0" y="14650"/>
                  <a:pt x="1518" y="19694"/>
                  <a:pt x="5468" y="22238"/>
                </a:cubicBezTo>
                <a:cubicBezTo>
                  <a:pt x="6967" y="23186"/>
                  <a:pt x="8215" y="23502"/>
                  <a:pt x="9471" y="23502"/>
                </a:cubicBezTo>
                <a:cubicBezTo>
                  <a:pt x="10404" y="23502"/>
                  <a:pt x="11341" y="23327"/>
                  <a:pt x="12387" y="23109"/>
                </a:cubicBezTo>
                <a:cubicBezTo>
                  <a:pt x="23723" y="20797"/>
                  <a:pt x="35152" y="18016"/>
                  <a:pt x="46692" y="18016"/>
                </a:cubicBezTo>
                <a:cubicBezTo>
                  <a:pt x="47740" y="18016"/>
                  <a:pt x="48789" y="18039"/>
                  <a:pt x="49839" y="18087"/>
                </a:cubicBezTo>
                <a:cubicBezTo>
                  <a:pt x="49214" y="15520"/>
                  <a:pt x="49147" y="12820"/>
                  <a:pt x="48500" y="10253"/>
                </a:cubicBezTo>
                <a:cubicBezTo>
                  <a:pt x="47830" y="7664"/>
                  <a:pt x="46245" y="3624"/>
                  <a:pt x="43723" y="2486"/>
                </a:cubicBezTo>
                <a:cubicBezTo>
                  <a:pt x="43091" y="2196"/>
                  <a:pt x="42479" y="2074"/>
                  <a:pt x="41873" y="2074"/>
                </a:cubicBezTo>
                <a:cubicBezTo>
                  <a:pt x="38847" y="2074"/>
                  <a:pt x="35967" y="5108"/>
                  <a:pt x="31336" y="5276"/>
                </a:cubicBezTo>
                <a:cubicBezTo>
                  <a:pt x="31216" y="5280"/>
                  <a:pt x="31096" y="5282"/>
                  <a:pt x="30977" y="5282"/>
                </a:cubicBezTo>
                <a:cubicBezTo>
                  <a:pt x="24835" y="5282"/>
                  <a:pt x="19797" y="1"/>
                  <a:pt x="12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5"/>
          <p:cNvSpPr/>
          <p:nvPr/>
        </p:nvSpPr>
        <p:spPr>
          <a:xfrm>
            <a:off x="3812651" y="348974"/>
            <a:ext cx="163500" cy="1635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68;p5"/>
          <p:cNvSpPr/>
          <p:nvPr/>
        </p:nvSpPr>
        <p:spPr>
          <a:xfrm>
            <a:off x="593226" y="838649"/>
            <a:ext cx="98400" cy="98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69;p5"/>
          <p:cNvSpPr/>
          <p:nvPr/>
        </p:nvSpPr>
        <p:spPr>
          <a:xfrm>
            <a:off x="4418776" y="633424"/>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5"/>
          <p:cNvSpPr/>
          <p:nvPr/>
        </p:nvSpPr>
        <p:spPr>
          <a:xfrm>
            <a:off x="2981851" y="250274"/>
            <a:ext cx="98400" cy="98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5"/>
          <p:cNvSpPr/>
          <p:nvPr/>
        </p:nvSpPr>
        <p:spPr>
          <a:xfrm flipH="1">
            <a:off x="-201027" y="-164602"/>
            <a:ext cx="3007352" cy="1244123"/>
          </a:xfrm>
          <a:custGeom>
            <a:avLst/>
            <a:gdLst/>
            <a:ahLst/>
            <a:cxnLst/>
            <a:rect l="l" t="t" r="r" b="b"/>
            <a:pathLst>
              <a:path w="72716" h="43165" extrusionOk="0">
                <a:moveTo>
                  <a:pt x="36506" y="1"/>
                </a:moveTo>
                <a:cubicBezTo>
                  <a:pt x="24983" y="1"/>
                  <a:pt x="13559" y="1174"/>
                  <a:pt x="0" y="3973"/>
                </a:cubicBezTo>
                <a:cubicBezTo>
                  <a:pt x="982" y="6629"/>
                  <a:pt x="1205" y="12052"/>
                  <a:pt x="1853" y="14262"/>
                </a:cubicBezTo>
                <a:cubicBezTo>
                  <a:pt x="3259" y="19194"/>
                  <a:pt x="12610" y="30220"/>
                  <a:pt x="23859" y="33077"/>
                </a:cubicBezTo>
                <a:cubicBezTo>
                  <a:pt x="25907" y="33596"/>
                  <a:pt x="27823" y="33808"/>
                  <a:pt x="29631" y="33808"/>
                </a:cubicBezTo>
                <a:cubicBezTo>
                  <a:pt x="37728" y="33808"/>
                  <a:pt x="43662" y="29551"/>
                  <a:pt x="49622" y="29551"/>
                </a:cubicBezTo>
                <a:cubicBezTo>
                  <a:pt x="50569" y="29551"/>
                  <a:pt x="51516" y="29659"/>
                  <a:pt x="52472" y="29907"/>
                </a:cubicBezTo>
                <a:cubicBezTo>
                  <a:pt x="60284" y="31938"/>
                  <a:pt x="55507" y="42049"/>
                  <a:pt x="72715" y="43165"/>
                </a:cubicBezTo>
                <a:cubicBezTo>
                  <a:pt x="70483" y="29863"/>
                  <a:pt x="71086" y="16270"/>
                  <a:pt x="71689" y="2812"/>
                </a:cubicBezTo>
                <a:cubicBezTo>
                  <a:pt x="58580" y="1069"/>
                  <a:pt x="47498" y="1"/>
                  <a:pt x="36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72;p5"/>
          <p:cNvSpPr/>
          <p:nvPr/>
        </p:nvSpPr>
        <p:spPr>
          <a:xfrm rot="10800000">
            <a:off x="-259611" y="-297078"/>
            <a:ext cx="2457436" cy="930503"/>
          </a:xfrm>
          <a:custGeom>
            <a:avLst/>
            <a:gdLst/>
            <a:ahLst/>
            <a:cxnLst/>
            <a:rect l="l" t="t" r="r" b="b"/>
            <a:pathLst>
              <a:path w="49839" h="23502" extrusionOk="0">
                <a:moveTo>
                  <a:pt x="12527" y="1"/>
                </a:moveTo>
                <a:cubicBezTo>
                  <a:pt x="11413" y="1"/>
                  <a:pt x="10247" y="125"/>
                  <a:pt x="9017" y="410"/>
                </a:cubicBezTo>
                <a:cubicBezTo>
                  <a:pt x="4486" y="1459"/>
                  <a:pt x="402" y="6325"/>
                  <a:pt x="157" y="11280"/>
                </a:cubicBezTo>
                <a:cubicBezTo>
                  <a:pt x="0" y="14650"/>
                  <a:pt x="1518" y="19694"/>
                  <a:pt x="5468" y="22238"/>
                </a:cubicBezTo>
                <a:cubicBezTo>
                  <a:pt x="6967" y="23186"/>
                  <a:pt x="8215" y="23502"/>
                  <a:pt x="9471" y="23502"/>
                </a:cubicBezTo>
                <a:cubicBezTo>
                  <a:pt x="10404" y="23502"/>
                  <a:pt x="11341" y="23327"/>
                  <a:pt x="12387" y="23109"/>
                </a:cubicBezTo>
                <a:cubicBezTo>
                  <a:pt x="23723" y="20797"/>
                  <a:pt x="35152" y="18016"/>
                  <a:pt x="46692" y="18016"/>
                </a:cubicBezTo>
                <a:cubicBezTo>
                  <a:pt x="47740" y="18016"/>
                  <a:pt x="48789" y="18039"/>
                  <a:pt x="49839" y="18087"/>
                </a:cubicBezTo>
                <a:cubicBezTo>
                  <a:pt x="49214" y="15520"/>
                  <a:pt x="49147" y="12820"/>
                  <a:pt x="48500" y="10253"/>
                </a:cubicBezTo>
                <a:cubicBezTo>
                  <a:pt x="47830" y="7664"/>
                  <a:pt x="46245" y="3624"/>
                  <a:pt x="43723" y="2486"/>
                </a:cubicBezTo>
                <a:cubicBezTo>
                  <a:pt x="43091" y="2196"/>
                  <a:pt x="42479" y="2074"/>
                  <a:pt x="41873" y="2074"/>
                </a:cubicBezTo>
                <a:cubicBezTo>
                  <a:pt x="38847" y="2074"/>
                  <a:pt x="35967" y="5108"/>
                  <a:pt x="31336" y="5276"/>
                </a:cubicBezTo>
                <a:cubicBezTo>
                  <a:pt x="31216" y="5280"/>
                  <a:pt x="31096" y="5282"/>
                  <a:pt x="30977" y="5282"/>
                </a:cubicBezTo>
                <a:cubicBezTo>
                  <a:pt x="24835" y="5282"/>
                  <a:pt x="19797" y="1"/>
                  <a:pt x="125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73;p5"/>
          <p:cNvSpPr/>
          <p:nvPr/>
        </p:nvSpPr>
        <p:spPr>
          <a:xfrm rot="-448972">
            <a:off x="5418223" y="3906226"/>
            <a:ext cx="4114989" cy="1394558"/>
          </a:xfrm>
          <a:custGeom>
            <a:avLst/>
            <a:gdLst/>
            <a:ahLst/>
            <a:cxnLst/>
            <a:rect l="l" t="t" r="r" b="b"/>
            <a:pathLst>
              <a:path w="49839" h="23502" extrusionOk="0">
                <a:moveTo>
                  <a:pt x="12527" y="1"/>
                </a:moveTo>
                <a:cubicBezTo>
                  <a:pt x="11413" y="1"/>
                  <a:pt x="10247" y="125"/>
                  <a:pt x="9017" y="410"/>
                </a:cubicBezTo>
                <a:cubicBezTo>
                  <a:pt x="4486" y="1459"/>
                  <a:pt x="402" y="6325"/>
                  <a:pt x="157" y="11280"/>
                </a:cubicBezTo>
                <a:cubicBezTo>
                  <a:pt x="0" y="14650"/>
                  <a:pt x="1518" y="19694"/>
                  <a:pt x="5468" y="22238"/>
                </a:cubicBezTo>
                <a:cubicBezTo>
                  <a:pt x="6967" y="23186"/>
                  <a:pt x="8215" y="23502"/>
                  <a:pt x="9471" y="23502"/>
                </a:cubicBezTo>
                <a:cubicBezTo>
                  <a:pt x="10404" y="23502"/>
                  <a:pt x="11341" y="23327"/>
                  <a:pt x="12387" y="23109"/>
                </a:cubicBezTo>
                <a:cubicBezTo>
                  <a:pt x="23723" y="20797"/>
                  <a:pt x="35152" y="18016"/>
                  <a:pt x="46692" y="18016"/>
                </a:cubicBezTo>
                <a:cubicBezTo>
                  <a:pt x="47740" y="18016"/>
                  <a:pt x="48789" y="18039"/>
                  <a:pt x="49839" y="18087"/>
                </a:cubicBezTo>
                <a:cubicBezTo>
                  <a:pt x="49214" y="15520"/>
                  <a:pt x="49147" y="12820"/>
                  <a:pt x="48500" y="10253"/>
                </a:cubicBezTo>
                <a:cubicBezTo>
                  <a:pt x="47830" y="7664"/>
                  <a:pt x="46245" y="3624"/>
                  <a:pt x="43723" y="2486"/>
                </a:cubicBezTo>
                <a:cubicBezTo>
                  <a:pt x="43091" y="2196"/>
                  <a:pt x="42479" y="2074"/>
                  <a:pt x="41873" y="2074"/>
                </a:cubicBezTo>
                <a:cubicBezTo>
                  <a:pt x="38847" y="2074"/>
                  <a:pt x="35967" y="5108"/>
                  <a:pt x="31336" y="5276"/>
                </a:cubicBezTo>
                <a:cubicBezTo>
                  <a:pt x="31216" y="5280"/>
                  <a:pt x="31096" y="5282"/>
                  <a:pt x="30977" y="5282"/>
                </a:cubicBezTo>
                <a:cubicBezTo>
                  <a:pt x="24835" y="5282"/>
                  <a:pt x="19797" y="1"/>
                  <a:pt x="12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5"/>
          <p:cNvSpPr/>
          <p:nvPr/>
        </p:nvSpPr>
        <p:spPr>
          <a:xfrm rot="10800000">
            <a:off x="4710711" y="4724448"/>
            <a:ext cx="163500" cy="1635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5"/>
          <p:cNvSpPr/>
          <p:nvPr/>
        </p:nvSpPr>
        <p:spPr>
          <a:xfrm rot="10800000">
            <a:off x="8391336" y="4168473"/>
            <a:ext cx="98400" cy="98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5"/>
          <p:cNvSpPr/>
          <p:nvPr/>
        </p:nvSpPr>
        <p:spPr>
          <a:xfrm rot="10800000">
            <a:off x="5390761" y="4168473"/>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5"/>
          <p:cNvSpPr/>
          <p:nvPr/>
        </p:nvSpPr>
        <p:spPr>
          <a:xfrm rot="10800000">
            <a:off x="6002711" y="4756848"/>
            <a:ext cx="98400" cy="98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78;p5"/>
          <p:cNvSpPr/>
          <p:nvPr/>
        </p:nvSpPr>
        <p:spPr>
          <a:xfrm rot="10800000" flipH="1">
            <a:off x="6276637" y="4026301"/>
            <a:ext cx="3007352" cy="1244123"/>
          </a:xfrm>
          <a:custGeom>
            <a:avLst/>
            <a:gdLst/>
            <a:ahLst/>
            <a:cxnLst/>
            <a:rect l="l" t="t" r="r" b="b"/>
            <a:pathLst>
              <a:path w="72716" h="43165" extrusionOk="0">
                <a:moveTo>
                  <a:pt x="36506" y="1"/>
                </a:moveTo>
                <a:cubicBezTo>
                  <a:pt x="24983" y="1"/>
                  <a:pt x="13559" y="1174"/>
                  <a:pt x="0" y="3973"/>
                </a:cubicBezTo>
                <a:cubicBezTo>
                  <a:pt x="982" y="6629"/>
                  <a:pt x="1205" y="12052"/>
                  <a:pt x="1853" y="14262"/>
                </a:cubicBezTo>
                <a:cubicBezTo>
                  <a:pt x="3259" y="19194"/>
                  <a:pt x="12610" y="30220"/>
                  <a:pt x="23859" y="33077"/>
                </a:cubicBezTo>
                <a:cubicBezTo>
                  <a:pt x="25907" y="33596"/>
                  <a:pt x="27823" y="33808"/>
                  <a:pt x="29631" y="33808"/>
                </a:cubicBezTo>
                <a:cubicBezTo>
                  <a:pt x="37728" y="33808"/>
                  <a:pt x="43662" y="29551"/>
                  <a:pt x="49622" y="29551"/>
                </a:cubicBezTo>
                <a:cubicBezTo>
                  <a:pt x="50569" y="29551"/>
                  <a:pt x="51516" y="29659"/>
                  <a:pt x="52472" y="29907"/>
                </a:cubicBezTo>
                <a:cubicBezTo>
                  <a:pt x="60284" y="31938"/>
                  <a:pt x="55507" y="42049"/>
                  <a:pt x="72715" y="43165"/>
                </a:cubicBezTo>
                <a:cubicBezTo>
                  <a:pt x="70483" y="29863"/>
                  <a:pt x="71086" y="16270"/>
                  <a:pt x="71689" y="2812"/>
                </a:cubicBezTo>
                <a:cubicBezTo>
                  <a:pt x="58580" y="1069"/>
                  <a:pt x="47498" y="1"/>
                  <a:pt x="36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5"/>
          <p:cNvSpPr/>
          <p:nvPr/>
        </p:nvSpPr>
        <p:spPr>
          <a:xfrm>
            <a:off x="6885137" y="4472397"/>
            <a:ext cx="2457436" cy="930503"/>
          </a:xfrm>
          <a:custGeom>
            <a:avLst/>
            <a:gdLst/>
            <a:ahLst/>
            <a:cxnLst/>
            <a:rect l="l" t="t" r="r" b="b"/>
            <a:pathLst>
              <a:path w="49839" h="23502" extrusionOk="0">
                <a:moveTo>
                  <a:pt x="12527" y="1"/>
                </a:moveTo>
                <a:cubicBezTo>
                  <a:pt x="11413" y="1"/>
                  <a:pt x="10247" y="125"/>
                  <a:pt x="9017" y="410"/>
                </a:cubicBezTo>
                <a:cubicBezTo>
                  <a:pt x="4486" y="1459"/>
                  <a:pt x="402" y="6325"/>
                  <a:pt x="157" y="11280"/>
                </a:cubicBezTo>
                <a:cubicBezTo>
                  <a:pt x="0" y="14650"/>
                  <a:pt x="1518" y="19694"/>
                  <a:pt x="5468" y="22238"/>
                </a:cubicBezTo>
                <a:cubicBezTo>
                  <a:pt x="6967" y="23186"/>
                  <a:pt x="8215" y="23502"/>
                  <a:pt x="9471" y="23502"/>
                </a:cubicBezTo>
                <a:cubicBezTo>
                  <a:pt x="10404" y="23502"/>
                  <a:pt x="11341" y="23327"/>
                  <a:pt x="12387" y="23109"/>
                </a:cubicBezTo>
                <a:cubicBezTo>
                  <a:pt x="23723" y="20797"/>
                  <a:pt x="35152" y="18016"/>
                  <a:pt x="46692" y="18016"/>
                </a:cubicBezTo>
                <a:cubicBezTo>
                  <a:pt x="47740" y="18016"/>
                  <a:pt x="48789" y="18039"/>
                  <a:pt x="49839" y="18087"/>
                </a:cubicBezTo>
                <a:cubicBezTo>
                  <a:pt x="49214" y="15520"/>
                  <a:pt x="49147" y="12820"/>
                  <a:pt x="48500" y="10253"/>
                </a:cubicBezTo>
                <a:cubicBezTo>
                  <a:pt x="47830" y="7664"/>
                  <a:pt x="46245" y="3624"/>
                  <a:pt x="43723" y="2486"/>
                </a:cubicBezTo>
                <a:cubicBezTo>
                  <a:pt x="43091" y="2196"/>
                  <a:pt x="42479" y="2074"/>
                  <a:pt x="41873" y="2074"/>
                </a:cubicBezTo>
                <a:cubicBezTo>
                  <a:pt x="38847" y="2074"/>
                  <a:pt x="35967" y="5108"/>
                  <a:pt x="31336" y="5276"/>
                </a:cubicBezTo>
                <a:cubicBezTo>
                  <a:pt x="31216" y="5280"/>
                  <a:pt x="31096" y="5282"/>
                  <a:pt x="30977" y="5282"/>
                </a:cubicBezTo>
                <a:cubicBezTo>
                  <a:pt x="24835" y="5282"/>
                  <a:pt x="19797" y="1"/>
                  <a:pt x="125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5"/>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40000" y="363275"/>
            <a:ext cx="80640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1pPr>
            <a:lvl2pPr lvl="1">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2pPr>
            <a:lvl3pPr lvl="2">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3pPr>
            <a:lvl4pPr lvl="3">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4pPr>
            <a:lvl5pPr lvl="4">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5pPr>
            <a:lvl6pPr lvl="5">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6pPr>
            <a:lvl7pPr lvl="6">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7pPr>
            <a:lvl8pPr lvl="7">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8pPr>
            <a:lvl9pPr lvl="8">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9pPr>
          </a:lstStyle>
          <a:p>
            <a:endParaRPr/>
          </a:p>
        </p:txBody>
      </p:sp>
      <p:sp>
        <p:nvSpPr>
          <p:cNvPr id="7" name="Google Shape;7;p1"/>
          <p:cNvSpPr txBox="1">
            <a:spLocks noGrp="1"/>
          </p:cNvSpPr>
          <p:nvPr>
            <p:ph type="body" idx="1"/>
          </p:nvPr>
        </p:nvSpPr>
        <p:spPr>
          <a:xfrm>
            <a:off x="540000" y="1152475"/>
            <a:ext cx="80640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8"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_ftnref1"/></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30"/>
          <p:cNvSpPr txBox="1">
            <a:spLocks noGrp="1"/>
          </p:cNvSpPr>
          <p:nvPr>
            <p:ph type="ctrTitle"/>
          </p:nvPr>
        </p:nvSpPr>
        <p:spPr>
          <a:xfrm>
            <a:off x="325395" y="1484550"/>
            <a:ext cx="8443783" cy="208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dirty="0">
                <a:latin typeface="Open Sans" panose="020B0606030504020204" pitchFamily="34" charset="0"/>
                <a:ea typeface="Open Sans" panose="020B0606030504020204" pitchFamily="34" charset="0"/>
                <a:cs typeface="Open Sans" panose="020B0606030504020204" pitchFamily="34" charset="0"/>
              </a:rPr>
              <a:t>Bangladesh Development Performance: Progress and Emerging Challenges</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
        <p:nvSpPr>
          <p:cNvPr id="463" name="Google Shape;463;p30"/>
          <p:cNvSpPr txBox="1">
            <a:spLocks noGrp="1"/>
          </p:cNvSpPr>
          <p:nvPr>
            <p:ph type="subTitle" idx="1"/>
          </p:nvPr>
        </p:nvSpPr>
        <p:spPr>
          <a:xfrm>
            <a:off x="325396" y="3466725"/>
            <a:ext cx="8443782" cy="382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000" b="1" dirty="0"/>
              <a:t>Sadiq Ahmed, Vice Chairman Policy Research Institute of Bangladesh</a:t>
            </a:r>
          </a:p>
        </p:txBody>
      </p:sp>
      <p:pic>
        <p:nvPicPr>
          <p:cNvPr id="5" name="Picture 4" descr="A picture containing application&#10;&#10;Description automatically generated">
            <a:extLst>
              <a:ext uri="{FF2B5EF4-FFF2-40B4-BE49-F238E27FC236}">
                <a16:creationId xmlns:a16="http://schemas.microsoft.com/office/drawing/2014/main" id="{81F38D65-561B-46CB-8385-FA219E1EAEA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F4064-4530-4E59-AA6B-E6E944460E00}"/>
              </a:ext>
            </a:extLst>
          </p:cNvPr>
          <p:cNvSpPr>
            <a:spLocks noGrp="1"/>
          </p:cNvSpPr>
          <p:nvPr>
            <p:ph type="title"/>
          </p:nvPr>
        </p:nvSpPr>
        <p:spPr>
          <a:xfrm>
            <a:off x="1643380" y="-82792"/>
            <a:ext cx="6957927" cy="45719"/>
          </a:xfrm>
        </p:spPr>
        <p:txBody>
          <a:bodyPr/>
          <a:lstStyle/>
          <a:p>
            <a:r>
              <a:rPr lang="en-US" sz="2400" dirty="0">
                <a:latin typeface="Open Sans" panose="020B0606030504020204" pitchFamily="34" charset="0"/>
                <a:ea typeface="Open Sans" panose="020B0606030504020204" pitchFamily="34" charset="0"/>
                <a:cs typeface="Open Sans" panose="020B0606030504020204" pitchFamily="34" charset="0"/>
              </a:rPr>
              <a:t>Impact of Banking Reforms</a:t>
            </a:r>
          </a:p>
        </p:txBody>
      </p:sp>
      <p:pic>
        <p:nvPicPr>
          <p:cNvPr id="4" name="Picture 3" descr="A picture containing application&#10;&#10;Description automatically generated">
            <a:extLst>
              <a:ext uri="{FF2B5EF4-FFF2-40B4-BE49-F238E27FC236}">
                <a16:creationId xmlns:a16="http://schemas.microsoft.com/office/drawing/2014/main" id="{64854EFE-59D3-42CF-B1A7-52D8F29A7AF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6" name="Rectangle 2">
            <a:extLst>
              <a:ext uri="{FF2B5EF4-FFF2-40B4-BE49-F238E27FC236}">
                <a16:creationId xmlns:a16="http://schemas.microsoft.com/office/drawing/2014/main" id="{8BC7F65F-2397-4283-8BE1-2D7F54215C37}"/>
              </a:ext>
            </a:extLst>
          </p:cNvPr>
          <p:cNvSpPr>
            <a:spLocks noChangeArrowheads="1"/>
          </p:cNvSpPr>
          <p:nvPr/>
        </p:nvSpPr>
        <p:spPr bwMode="auto">
          <a:xfrm>
            <a:off x="2914185" y="453756"/>
            <a:ext cx="4139880" cy="246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76176" numCol="1" anchor="ctr" anchorCtr="0" compatLnSpc="1">
            <a:prstTxWarp prst="textNoShape">
              <a:avLst/>
            </a:prstTxWarp>
            <a:spAutoFit/>
          </a:bodyPr>
          <a:lstStyle/>
          <a:p>
            <a:pPr lvl="0" algn="ctr" eaLnBrk="0" fontAlgn="base" hangingPunct="0">
              <a:spcBef>
                <a:spcPct val="0"/>
              </a:spcBef>
              <a:spcAft>
                <a:spcPct val="0"/>
              </a:spcAft>
              <a:buClrTx/>
            </a:pPr>
            <a:r>
              <a:rPr kumimoji="0" lang="en-US" altLang="en-US" sz="1100" b="1"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Figure </a:t>
            </a:r>
            <a:r>
              <a:rPr lang="en-US" altLang="en-US"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1: Structural Change in Banking</a:t>
            </a:r>
            <a:endParaRPr kumimoji="0" lang="en-US" altLang="en-US" sz="1100" b="1"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2" name="Rectangle 8">
            <a:extLst>
              <a:ext uri="{FF2B5EF4-FFF2-40B4-BE49-F238E27FC236}">
                <a16:creationId xmlns:a16="http://schemas.microsoft.com/office/drawing/2014/main" id="{70B80CA1-661E-4857-A79A-FBACAB00FE28}"/>
              </a:ext>
            </a:extLst>
          </p:cNvPr>
          <p:cNvSpPr>
            <a:spLocks noChangeArrowheads="1"/>
          </p:cNvSpPr>
          <p:nvPr/>
        </p:nvSpPr>
        <p:spPr bwMode="auto">
          <a:xfrm rot="10800000" flipV="1">
            <a:off x="587297" y="2943056"/>
            <a:ext cx="3831043" cy="26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76176"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Figure </a:t>
            </a:r>
            <a:r>
              <a:rPr lang="en-US" altLang="en-US" sz="1200" b="1" dirty="0">
                <a:solidFill>
                  <a:schemeClr val="tx1"/>
                </a:solidFill>
                <a:latin typeface="Times New Roman" panose="02020603050405020304" pitchFamily="18" charset="0"/>
                <a:ea typeface="Open Sans" panose="020B0606030504020204" pitchFamily="34" charset="0"/>
                <a:cs typeface="Times New Roman" panose="02020603050405020304" pitchFamily="18" charset="0"/>
              </a:rPr>
              <a:t>2: Financial </a:t>
            </a:r>
            <a:r>
              <a:rPr lang="en-US" altLang="en-US" sz="1100" b="1" dirty="0">
                <a:solidFill>
                  <a:schemeClr val="tx1"/>
                </a:solidFill>
                <a:latin typeface="Times New Roman" panose="02020603050405020304" pitchFamily="18" charset="0"/>
                <a:ea typeface="Open Sans" panose="020B0606030504020204" pitchFamily="34" charset="0"/>
                <a:cs typeface="Times New Roman" panose="02020603050405020304" pitchFamily="18" charset="0"/>
              </a:rPr>
              <a:t>Deepening</a:t>
            </a:r>
            <a:r>
              <a:rPr lang="en-US" altLang="en-US" sz="1200" b="1" dirty="0">
                <a:solidFill>
                  <a:schemeClr val="tx1"/>
                </a:solidFill>
                <a:latin typeface="Times New Roman" panose="02020603050405020304" pitchFamily="18" charset="0"/>
                <a:ea typeface="Open Sans" panose="020B0606030504020204" pitchFamily="34" charset="0"/>
                <a:cs typeface="Times New Roman" panose="02020603050405020304" pitchFamily="18" charset="0"/>
              </a:rPr>
              <a:t> M2/GDP (%)</a:t>
            </a:r>
            <a:endParaRPr kumimoji="0" lang="en-US" altLang="en-US" sz="1200" b="1" i="0" u="none" strike="noStrike" cap="none" normalizeH="0" baseline="0" dirty="0">
              <a:ln>
                <a:noFill/>
              </a:ln>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endParaRPr>
          </a:p>
        </p:txBody>
      </p:sp>
      <p:sp>
        <p:nvSpPr>
          <p:cNvPr id="15" name="Rectangle 11">
            <a:extLst>
              <a:ext uri="{FF2B5EF4-FFF2-40B4-BE49-F238E27FC236}">
                <a16:creationId xmlns:a16="http://schemas.microsoft.com/office/drawing/2014/main" id="{ACF4A882-3842-4812-A9B8-6E6B3F36654D}"/>
              </a:ext>
            </a:extLst>
          </p:cNvPr>
          <p:cNvSpPr>
            <a:spLocks noChangeArrowheads="1"/>
          </p:cNvSpPr>
          <p:nvPr/>
        </p:nvSpPr>
        <p:spPr bwMode="auto">
          <a:xfrm>
            <a:off x="4596189" y="2975282"/>
            <a:ext cx="4334107" cy="238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76176"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50" b="1"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Figure 3 Expansion of Private Sector Credit (PC/GDP %)</a:t>
            </a:r>
          </a:p>
        </p:txBody>
      </p:sp>
      <p:graphicFrame>
        <p:nvGraphicFramePr>
          <p:cNvPr id="3" name="Chart 2">
            <a:extLst>
              <a:ext uri="{FF2B5EF4-FFF2-40B4-BE49-F238E27FC236}">
                <a16:creationId xmlns:a16="http://schemas.microsoft.com/office/drawing/2014/main" id="{AA60F03C-DB21-F168-3B10-8403D56A265D}"/>
              </a:ext>
            </a:extLst>
          </p:cNvPr>
          <p:cNvGraphicFramePr>
            <a:graphicFrameLocks/>
          </p:cNvGraphicFramePr>
          <p:nvPr>
            <p:extLst>
              <p:ext uri="{D42A27DB-BD31-4B8C-83A1-F6EECF244321}">
                <p14:modId xmlns:p14="http://schemas.microsoft.com/office/powerpoint/2010/main" val="1527866548"/>
              </p:ext>
            </p:extLst>
          </p:nvPr>
        </p:nvGraphicFramePr>
        <p:xfrm>
          <a:off x="419871" y="687878"/>
          <a:ext cx="7996942" cy="225897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D0248D1C-F98F-AC71-0AB8-255E2ED5C35F}"/>
              </a:ext>
            </a:extLst>
          </p:cNvPr>
          <p:cNvGraphicFramePr>
            <a:graphicFrameLocks/>
          </p:cNvGraphicFramePr>
          <p:nvPr>
            <p:extLst>
              <p:ext uri="{D42A27DB-BD31-4B8C-83A1-F6EECF244321}">
                <p14:modId xmlns:p14="http://schemas.microsoft.com/office/powerpoint/2010/main" val="890752785"/>
              </p:ext>
            </p:extLst>
          </p:nvPr>
        </p:nvGraphicFramePr>
        <p:xfrm>
          <a:off x="213704" y="3213785"/>
          <a:ext cx="4204638" cy="181710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a:extLst>
              <a:ext uri="{FF2B5EF4-FFF2-40B4-BE49-F238E27FC236}">
                <a16:creationId xmlns:a16="http://schemas.microsoft.com/office/drawing/2014/main" id="{D62A14DD-6094-A0B7-AA1B-2487E2612726}"/>
              </a:ext>
            </a:extLst>
          </p:cNvPr>
          <p:cNvGraphicFramePr>
            <a:graphicFrameLocks/>
          </p:cNvGraphicFramePr>
          <p:nvPr>
            <p:extLst>
              <p:ext uri="{D42A27DB-BD31-4B8C-83A1-F6EECF244321}">
                <p14:modId xmlns:p14="http://schemas.microsoft.com/office/powerpoint/2010/main" val="3227788819"/>
              </p:ext>
            </p:extLst>
          </p:nvPr>
        </p:nvGraphicFramePr>
        <p:xfrm>
          <a:off x="4596189" y="3217679"/>
          <a:ext cx="4334107" cy="183010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939907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 name="Rectangle 3"/>
          <p:cNvSpPr/>
          <p:nvPr/>
        </p:nvSpPr>
        <p:spPr>
          <a:xfrm>
            <a:off x="1812896" y="0"/>
            <a:ext cx="6585379" cy="777970"/>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spcAft>
                <a:spcPts val="1200"/>
              </a:spcAft>
            </a:pPr>
            <a:r>
              <a:rPr lang="en-US" sz="2000" b="1" dirty="0">
                <a:latin typeface="Open Sans" panose="020B0606030504020204" pitchFamily="34" charset="0"/>
                <a:ea typeface="Open Sans" panose="020B0606030504020204" pitchFamily="34" charset="0"/>
                <a:cs typeface="Open Sans" panose="020B0606030504020204" pitchFamily="34" charset="0"/>
              </a:rPr>
              <a:t>Growth Policy Enablers: Investment in Infrastructure</a:t>
            </a:r>
          </a:p>
        </p:txBody>
      </p:sp>
      <p:sp>
        <p:nvSpPr>
          <p:cNvPr id="5" name="Rectangle 4"/>
          <p:cNvSpPr/>
          <p:nvPr/>
        </p:nvSpPr>
        <p:spPr>
          <a:xfrm>
            <a:off x="237458" y="855633"/>
            <a:ext cx="8794143" cy="477053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marL="171450" indent="-171450" algn="just">
              <a:buFont typeface="Wingdings" panose="05000000000000000000" pitchFamily="2" charset="2"/>
              <a:buChar char="q"/>
            </a:pPr>
            <a:r>
              <a:rPr lang="en-US" sz="2000" dirty="0">
                <a:latin typeface="Open Sans" panose="020B0606030504020204" pitchFamily="34" charset="0"/>
                <a:ea typeface="Open Sans" panose="020B0606030504020204" pitchFamily="34" charset="0"/>
                <a:cs typeface="Open Sans" panose="020B0606030504020204" pitchFamily="34" charset="0"/>
              </a:rPr>
              <a:t>Even with limited fiscal space, Bangladesh Policy makers put top priority to improving the infrastructure through public investment and also through private investment in power.  It also adopted a policy of power trade with neighboring countries, especially India.  Access to power is now almost universal.</a:t>
            </a:r>
          </a:p>
          <a:p>
            <a:pPr marL="171450" indent="-171450" algn="just">
              <a:buFont typeface="Wingdings" panose="05000000000000000000" pitchFamily="2" charset="2"/>
              <a:buChar char="q"/>
            </a:pPr>
            <a:r>
              <a:rPr lang="en-US" sz="2000" dirty="0">
                <a:latin typeface="Open Sans" panose="020B0606030504020204" pitchFamily="34" charset="0"/>
                <a:ea typeface="Open Sans" panose="020B0606030504020204" pitchFamily="34" charset="0"/>
                <a:cs typeface="Open Sans" panose="020B0606030504020204" pitchFamily="34" charset="0"/>
              </a:rPr>
              <a:t>It put top emphasis on improving the transport network, especially the road network and seaports.</a:t>
            </a:r>
          </a:p>
          <a:p>
            <a:pPr marL="171450" indent="-171450" algn="just">
              <a:buFont typeface="Wingdings" panose="05000000000000000000" pitchFamily="2" charset="2"/>
              <a:buChar char="q"/>
            </a:pPr>
            <a:r>
              <a:rPr lang="en-US" sz="2000" dirty="0">
                <a:latin typeface="Open Sans" panose="020B0606030504020204" pitchFamily="34" charset="0"/>
                <a:ea typeface="Open Sans" panose="020B0606030504020204" pitchFamily="34" charset="0"/>
                <a:cs typeface="Open Sans" panose="020B0606030504020204" pitchFamily="34" charset="0"/>
              </a:rPr>
              <a:t>Early in the development process, emphasis was placed on rural infrastructure, particularly irrigation, power supply and farm to market roads.</a:t>
            </a:r>
          </a:p>
          <a:p>
            <a:pPr marL="171450" indent="-171450" algn="just">
              <a:buFont typeface="Wingdings" panose="05000000000000000000" pitchFamily="2" charset="2"/>
              <a:buChar char="q"/>
            </a:pPr>
            <a:r>
              <a:rPr lang="en-US" sz="2000" dirty="0">
                <a:latin typeface="Open Sans" panose="020B0606030504020204" pitchFamily="34" charset="0"/>
                <a:ea typeface="Open Sans" panose="020B0606030504020204" pitchFamily="34" charset="0"/>
                <a:cs typeface="Open Sans" panose="020B0606030504020204" pitchFamily="34" charset="0"/>
              </a:rPr>
              <a:t>The telecoms sector was deregulated that ushered in the digital technology revolution with the rapid spread of mobile network and mobile services including mobile financial services.</a:t>
            </a:r>
          </a:p>
          <a:p>
            <a:pPr marL="171450" indent="-171450" algn="just">
              <a:buFont typeface="Wingdings" panose="05000000000000000000" pitchFamily="2" charset="2"/>
              <a:buChar char="q"/>
            </a:pPr>
            <a:r>
              <a:rPr lang="en-US" sz="2000" dirty="0">
                <a:latin typeface="Open Sans" panose="020B0606030504020204" pitchFamily="34" charset="0"/>
                <a:ea typeface="Open Sans" panose="020B0606030504020204" pitchFamily="34" charset="0"/>
                <a:cs typeface="Open Sans" panose="020B0606030504020204" pitchFamily="34" charset="0"/>
              </a:rPr>
              <a:t>Nevertheless, the infrastructure gaps remain large</a:t>
            </a:r>
          </a:p>
          <a:p>
            <a:pPr marL="171450" indent="-171450" algn="just">
              <a:buFont typeface="Wingdings" panose="05000000000000000000" pitchFamily="2" charset="2"/>
              <a:buChar char="q"/>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lgn="just">
              <a:buFont typeface="Wingdings" panose="05000000000000000000" pitchFamily="2" charset="2"/>
              <a:buChar char="q"/>
            </a:pP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descr="A picture containing application&#10;&#10;Description automatically generated">
            <a:extLst>
              <a:ext uri="{FF2B5EF4-FFF2-40B4-BE49-F238E27FC236}">
                <a16:creationId xmlns:a16="http://schemas.microsoft.com/office/drawing/2014/main" id="{8DCE0F0B-EC45-4011-B23D-8CDFE9D1E50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874108" y="97774"/>
            <a:ext cx="5618206" cy="42402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spcAft>
                <a:spcPts val="1200"/>
              </a:spcAft>
            </a:pPr>
            <a:r>
              <a:rPr lang="en-US" sz="20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Growth Policy Enablers: Sectoral Policies</a:t>
            </a:r>
          </a:p>
        </p:txBody>
      </p:sp>
      <p:sp>
        <p:nvSpPr>
          <p:cNvPr id="12" name="Rectangle 11"/>
          <p:cNvSpPr/>
          <p:nvPr/>
        </p:nvSpPr>
        <p:spPr>
          <a:xfrm>
            <a:off x="79513" y="521801"/>
            <a:ext cx="8937266" cy="4888198"/>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marL="342900" lvl="0" indent="-342900" algn="just">
              <a:lnSpc>
                <a:spcPct val="115000"/>
              </a:lnSpc>
              <a:buFont typeface="Wingdings" panose="05000000000000000000" pitchFamily="2" charset="2"/>
              <a:buChar char="q"/>
            </a:pPr>
            <a:r>
              <a:rPr lang="en-US" sz="1550" dirty="0">
                <a:latin typeface="Open Sans" panose="020B0606030504020204" pitchFamily="34" charset="0"/>
                <a:ea typeface="Open Sans" panose="020B0606030504020204" pitchFamily="34" charset="0"/>
                <a:cs typeface="Open Sans" panose="020B0606030504020204" pitchFamily="34" charset="0"/>
              </a:rPr>
              <a:t>In 1990 Bangladesh adopted a labor-intensive  export-led growth strategy. To implement this, special attention was given to the RMG sector. These included the special bonded warehouse (SBW) system by which RMG producers can access duty-free imports for all raw materials; back-to-back LCs by which input imports can be financed through export earnings; preferential access to trade credit; special export subsidies; and substantial income tax rebate. </a:t>
            </a:r>
          </a:p>
          <a:p>
            <a:pPr marL="342900" lvl="0" indent="-342900" algn="just">
              <a:lnSpc>
                <a:spcPct val="115000"/>
              </a:lnSpc>
              <a:buFont typeface="Wingdings" panose="05000000000000000000" pitchFamily="2" charset="2"/>
              <a:buChar char="q"/>
            </a:pPr>
            <a:r>
              <a:rPr lang="en-US" sz="1550" dirty="0">
                <a:latin typeface="Open Sans" panose="020B0606030504020204" pitchFamily="34" charset="0"/>
                <a:ea typeface="Open Sans" panose="020B0606030504020204" pitchFamily="34" charset="0"/>
                <a:cs typeface="Open Sans" panose="020B0606030504020204" pitchFamily="34" charset="0"/>
              </a:rPr>
              <a:t>The surge in RMG exports provided the backbone for the growth of domestic textiles and together they underpinned the near double digit annual growth of the manufacturing sector during 1990-2019</a:t>
            </a:r>
          </a:p>
          <a:p>
            <a:pPr marL="342900" lvl="0" indent="-342900" algn="just">
              <a:lnSpc>
                <a:spcPct val="115000"/>
              </a:lnSpc>
              <a:buFont typeface="Wingdings" panose="05000000000000000000" pitchFamily="2" charset="2"/>
              <a:buChar char="q"/>
            </a:pPr>
            <a:r>
              <a:rPr lang="en-US" sz="1550" dirty="0">
                <a:latin typeface="Open Sans" panose="020B0606030504020204" pitchFamily="34" charset="0"/>
                <a:ea typeface="Open Sans" panose="020B0606030504020204" pitchFamily="34" charset="0"/>
                <a:cs typeface="Open Sans" panose="020B0606030504020204" pitchFamily="34" charset="0"/>
              </a:rPr>
              <a:t>Utmost policy attention was given to agriculture focused on food self sufficiency and diversification.  A mix of input subsidies, price support, infrastructure support and technology support enabled Bangladesh to reach virtual food self sufficiency as well as product diversification in favor of fisheries, dairy products, fruits and vegetables.</a:t>
            </a:r>
          </a:p>
          <a:p>
            <a:pPr marL="342900" lvl="0" indent="-342900" algn="just">
              <a:lnSpc>
                <a:spcPct val="115000"/>
              </a:lnSpc>
              <a:buFont typeface="Wingdings" panose="05000000000000000000" pitchFamily="2" charset="2"/>
              <a:buChar char="q"/>
            </a:pPr>
            <a:r>
              <a:rPr lang="en-US" sz="1550" dirty="0">
                <a:latin typeface="Open Sans" panose="020B0606030504020204" pitchFamily="34" charset="0"/>
                <a:ea typeface="Open Sans" panose="020B0606030504020204" pitchFamily="34" charset="0"/>
                <a:cs typeface="Open Sans" panose="020B0606030504020204" pitchFamily="34" charset="0"/>
              </a:rPr>
              <a:t>In the service sector the main focus was on deregulation to boost private investment in the sector. Modern services such as ITC, banking, NBFI, MFS, health, education, hospitality industry, air and land transport services have all boomed contributing to 5.5% value-added  growth of this sector between 1990 and 2019. </a:t>
            </a:r>
          </a:p>
        </p:txBody>
      </p:sp>
      <p:pic>
        <p:nvPicPr>
          <p:cNvPr id="13" name="Picture 12" descr="A picture containing application&#10;&#10;Description automatically generated">
            <a:extLst>
              <a:ext uri="{FF2B5EF4-FFF2-40B4-BE49-F238E27FC236}">
                <a16:creationId xmlns:a16="http://schemas.microsoft.com/office/drawing/2014/main" id="{91F0A71F-A0D3-477A-85F7-8AA42DFFBB4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Tree>
    <p:extLst>
      <p:ext uri="{BB962C8B-B14F-4D97-AF65-F5344CB8AC3E}">
        <p14:creationId xmlns:p14="http://schemas.microsoft.com/office/powerpoint/2010/main" val="3433681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9388" y="117330"/>
            <a:ext cx="6217920" cy="49032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800"/>
              </a:spcAft>
            </a:pPr>
            <a:r>
              <a:rPr lang="en-US" sz="2400" b="1" kern="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Progress with Poverty Reduction</a:t>
            </a:r>
            <a:endParaRPr lang="en-US" sz="2800" b="1" kern="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5" name="Rectangle 4"/>
          <p:cNvSpPr/>
          <p:nvPr/>
        </p:nvSpPr>
        <p:spPr>
          <a:xfrm>
            <a:off x="125233" y="754643"/>
            <a:ext cx="3868310" cy="4502579"/>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marL="171450" indent="-171450" algn="just">
              <a:lnSpc>
                <a:spcPct val="115000"/>
              </a:lnSpc>
              <a:spcAft>
                <a:spcPts val="1200"/>
              </a:spcAft>
              <a:buFont typeface="Wingdings" panose="05000000000000000000" pitchFamily="2" charset="2"/>
              <a:buChar char="v"/>
            </a:pPr>
            <a:r>
              <a:rPr lang="en-US" dirty="0">
                <a:latin typeface="Open Sans" panose="020B0606030504020204"/>
                <a:ea typeface="Open Sans" panose="020B0606030504020204" pitchFamily="34" charset="0"/>
                <a:cs typeface="Open Sans" panose="020B0606030504020204" pitchFamily="34" charset="0"/>
              </a:rPr>
              <a:t>A strong outcome of the Bangladesh Development progress is the substantial reduction in moderate and extreme poverty. </a:t>
            </a:r>
          </a:p>
          <a:p>
            <a:pPr marL="171450" indent="-171450" algn="just">
              <a:lnSpc>
                <a:spcPct val="115000"/>
              </a:lnSpc>
              <a:spcAft>
                <a:spcPts val="1200"/>
              </a:spcAft>
              <a:buFont typeface="Wingdings" panose="05000000000000000000" pitchFamily="2" charset="2"/>
              <a:buChar char="v"/>
            </a:pPr>
            <a:r>
              <a:rPr lang="en-US" dirty="0">
                <a:latin typeface="Open Sans" panose="020B0606030504020204"/>
                <a:ea typeface="Open Sans" panose="020B0606030504020204" pitchFamily="34" charset="0"/>
                <a:cs typeface="Open Sans" panose="020B0606030504020204" pitchFamily="34" charset="0"/>
              </a:rPr>
              <a:t>Extreme poverty is now approaching near elimination, falling from 41$ in 1983 to 6% in 2022.</a:t>
            </a:r>
          </a:p>
          <a:p>
            <a:pPr marL="171450" indent="-171450" algn="just">
              <a:lnSpc>
                <a:spcPct val="115000"/>
              </a:lnSpc>
              <a:spcAft>
                <a:spcPts val="1200"/>
              </a:spcAft>
              <a:buFont typeface="Wingdings" panose="05000000000000000000" pitchFamily="2" charset="2"/>
              <a:buChar char="v"/>
            </a:pPr>
            <a:r>
              <a:rPr lang="en-US" dirty="0">
                <a:latin typeface="Open Sans" panose="020B0606030504020204"/>
                <a:ea typeface="Open Sans" panose="020B0606030504020204" pitchFamily="34" charset="0"/>
                <a:cs typeface="Open Sans" panose="020B0606030504020204" pitchFamily="34" charset="0"/>
              </a:rPr>
              <a:t>Moderate poverty has also fallen, climbing down from 59% in 1983 to 19% in 2022</a:t>
            </a:r>
          </a:p>
          <a:p>
            <a:pPr marL="171450" indent="-171450" algn="just">
              <a:lnSpc>
                <a:spcPct val="115000"/>
              </a:lnSpc>
              <a:spcAft>
                <a:spcPts val="1200"/>
              </a:spcAft>
              <a:buFont typeface="Wingdings" panose="05000000000000000000" pitchFamily="2" charset="2"/>
              <a:buChar char="v"/>
            </a:pPr>
            <a:r>
              <a:rPr lang="en-US" dirty="0">
                <a:latin typeface="Open Sans" panose="020B0606030504020204"/>
                <a:ea typeface="Open Sans" panose="020B0606030504020204" pitchFamily="34" charset="0"/>
                <a:cs typeface="Open Sans" panose="020B0606030504020204" pitchFamily="34" charset="0"/>
              </a:rPr>
              <a:t>Poverty has fallen in both urban and rural areas and in all 9 Divisional areas of Bangladesh, although some disparity remains as there are pockets of highly climate sensitive poverty pockets where vulnerability of the population is very high to climate related disasters</a:t>
            </a:r>
          </a:p>
        </p:txBody>
      </p:sp>
      <p:sp>
        <p:nvSpPr>
          <p:cNvPr id="7" name="Rectangle 6"/>
          <p:cNvSpPr/>
          <p:nvPr/>
        </p:nvSpPr>
        <p:spPr>
          <a:xfrm>
            <a:off x="4699220" y="592387"/>
            <a:ext cx="4015410" cy="324512"/>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spcAft>
                <a:spcPts val="600"/>
              </a:spcAft>
            </a:pPr>
            <a:r>
              <a:rPr lang="en-US" b="1" dirty="0">
                <a:latin typeface="Open Sans" panose="020B0606030504020204" pitchFamily="34" charset="0"/>
                <a:ea typeface="Open Sans" panose="020B0606030504020204" pitchFamily="34" charset="0"/>
                <a:cs typeface="Open Sans" panose="020B0606030504020204" pitchFamily="34" charset="0"/>
              </a:rPr>
              <a:t>Figure 14: Progress with Poverty Reduction</a:t>
            </a:r>
          </a:p>
        </p:txBody>
      </p:sp>
      <p:pic>
        <p:nvPicPr>
          <p:cNvPr id="10" name="Picture 9" descr="A picture containing application&#10;&#10;Description automatically generated">
            <a:extLst>
              <a:ext uri="{FF2B5EF4-FFF2-40B4-BE49-F238E27FC236}">
                <a16:creationId xmlns:a16="http://schemas.microsoft.com/office/drawing/2014/main" id="{B254EF37-D9AE-44AB-9CE3-1D2BAE323A0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graphicFrame>
        <p:nvGraphicFramePr>
          <p:cNvPr id="2" name="Chart 1">
            <a:extLst>
              <a:ext uri="{FF2B5EF4-FFF2-40B4-BE49-F238E27FC236}">
                <a16:creationId xmlns:a16="http://schemas.microsoft.com/office/drawing/2014/main" id="{DB73D266-1C75-8A51-B519-CAC35A8A4E87}"/>
              </a:ext>
            </a:extLst>
          </p:cNvPr>
          <p:cNvGraphicFramePr>
            <a:graphicFrameLocks/>
          </p:cNvGraphicFramePr>
          <p:nvPr>
            <p:extLst>
              <p:ext uri="{D42A27DB-BD31-4B8C-83A1-F6EECF244321}">
                <p14:modId xmlns:p14="http://schemas.microsoft.com/office/powerpoint/2010/main" val="340525234"/>
              </p:ext>
            </p:extLst>
          </p:nvPr>
        </p:nvGraphicFramePr>
        <p:xfrm>
          <a:off x="4780511" y="984473"/>
          <a:ext cx="4222377" cy="38181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021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9388" y="117330"/>
            <a:ext cx="6217920" cy="49032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800"/>
              </a:spcAft>
            </a:pPr>
            <a:r>
              <a:rPr lang="en-US" sz="2400" b="1" kern="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Progress </a:t>
            </a:r>
            <a:r>
              <a:rPr lang="en-US" sz="2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with Human Development</a:t>
            </a:r>
            <a:endParaRPr lang="en-US" sz="2800" b="1" kern="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5" name="Rectangle 4"/>
          <p:cNvSpPr/>
          <p:nvPr/>
        </p:nvSpPr>
        <p:spPr>
          <a:xfrm>
            <a:off x="125233" y="754643"/>
            <a:ext cx="3868310" cy="4239622"/>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buFont typeface="Wingdings" panose="05000000000000000000" pitchFamily="2" charset="2"/>
              <a:buChar char="q"/>
            </a:pPr>
            <a:r>
              <a:rPr lang="en-US" sz="1450" dirty="0">
                <a:solidFill>
                  <a:schemeClr val="tx1"/>
                </a:solidFill>
              </a:rPr>
              <a:t>The most remarkable aspect of </a:t>
            </a:r>
            <a:r>
              <a:rPr lang="en-US" sz="1500" dirty="0">
                <a:solidFill>
                  <a:schemeClr val="tx1"/>
                </a:solidFill>
              </a:rPr>
              <a:t>Bangladesh development progress is the sharp improvements in human development indicators. Bangladesh is considered a positive outlier as these indicators are better than most countries at similar per capita income </a:t>
            </a:r>
          </a:p>
          <a:p>
            <a:pPr algn="just">
              <a:buFont typeface="Wingdings" panose="05000000000000000000" pitchFamily="2" charset="2"/>
              <a:buChar char="q"/>
            </a:pPr>
            <a:r>
              <a:rPr lang="en-US" sz="1500" dirty="0">
                <a:solidFill>
                  <a:schemeClr val="tx1"/>
                </a:solidFill>
              </a:rPr>
              <a:t>Progress was broad based and encompassed both health and education indicators.</a:t>
            </a:r>
          </a:p>
          <a:p>
            <a:pPr algn="just">
              <a:buFont typeface="Wingdings" panose="05000000000000000000" pitchFamily="2" charset="2"/>
              <a:buChar char="q"/>
            </a:pPr>
            <a:r>
              <a:rPr lang="en-US" sz="1500" dirty="0">
                <a:solidFill>
                  <a:schemeClr val="tx1"/>
                </a:solidFill>
              </a:rPr>
              <a:t>Between 1975 and 2019, Life expectancy grew by 53%; infant mortality fell by 83%; total fertility rate fell from 6.5 to merely 2; adult literacy rate climbed from 22% to 74%; universal primary school enrolment has been achieved; while net secondary school enrolment expanded from 15% to 67%.  These are truly remarkable results.</a:t>
            </a:r>
          </a:p>
        </p:txBody>
      </p:sp>
      <p:sp>
        <p:nvSpPr>
          <p:cNvPr id="7" name="Rectangle 6"/>
          <p:cNvSpPr/>
          <p:nvPr/>
        </p:nvSpPr>
        <p:spPr>
          <a:xfrm>
            <a:off x="4572000" y="592387"/>
            <a:ext cx="4142630" cy="291362"/>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spcAft>
                <a:spcPts val="600"/>
              </a:spcAft>
            </a:pPr>
            <a:r>
              <a:rPr lang="en-US" sz="1200" b="1" dirty="0">
                <a:latin typeface="Open Sans" panose="020B0606030504020204" pitchFamily="34" charset="0"/>
                <a:ea typeface="Open Sans" panose="020B0606030504020204" pitchFamily="34" charset="0"/>
                <a:cs typeface="Open Sans" panose="020B0606030504020204" pitchFamily="34" charset="0"/>
              </a:rPr>
              <a:t>Figure 14: Progress with Human Development</a:t>
            </a:r>
          </a:p>
        </p:txBody>
      </p:sp>
      <p:pic>
        <p:nvPicPr>
          <p:cNvPr id="10" name="Picture 9" descr="A picture containing application&#10;&#10;Description automatically generated">
            <a:extLst>
              <a:ext uri="{FF2B5EF4-FFF2-40B4-BE49-F238E27FC236}">
                <a16:creationId xmlns:a16="http://schemas.microsoft.com/office/drawing/2014/main" id="{B254EF37-D9AE-44AB-9CE3-1D2BAE323A0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graphicFrame>
        <p:nvGraphicFramePr>
          <p:cNvPr id="3" name="Table 2">
            <a:extLst>
              <a:ext uri="{FF2B5EF4-FFF2-40B4-BE49-F238E27FC236}">
                <a16:creationId xmlns:a16="http://schemas.microsoft.com/office/drawing/2014/main" id="{8BC99FBD-6FF5-AAA3-0C28-8D0D864B6A93}"/>
              </a:ext>
            </a:extLst>
          </p:cNvPr>
          <p:cNvGraphicFramePr>
            <a:graphicFrameLocks noGrp="1"/>
          </p:cNvGraphicFramePr>
          <p:nvPr>
            <p:extLst>
              <p:ext uri="{D42A27DB-BD31-4B8C-83A1-F6EECF244321}">
                <p14:modId xmlns:p14="http://schemas.microsoft.com/office/powerpoint/2010/main" val="2015902954"/>
              </p:ext>
            </p:extLst>
          </p:nvPr>
        </p:nvGraphicFramePr>
        <p:xfrm>
          <a:off x="4301655" y="883749"/>
          <a:ext cx="4743616" cy="3835146"/>
        </p:xfrm>
        <a:graphic>
          <a:graphicData uri="http://schemas.openxmlformats.org/drawingml/2006/table">
            <a:tbl>
              <a:tblPr firstRow="1" firstCol="1" bandRow="1">
                <a:tableStyleId>{3310E914-B784-4073-90B0-13F4E95F512E}</a:tableStyleId>
              </a:tblPr>
              <a:tblGrid>
                <a:gridCol w="1910051">
                  <a:extLst>
                    <a:ext uri="{9D8B030D-6E8A-4147-A177-3AD203B41FA5}">
                      <a16:colId xmlns:a16="http://schemas.microsoft.com/office/drawing/2014/main" val="789937959"/>
                    </a:ext>
                  </a:extLst>
                </a:gridCol>
                <a:gridCol w="590782">
                  <a:extLst>
                    <a:ext uri="{9D8B030D-6E8A-4147-A177-3AD203B41FA5}">
                      <a16:colId xmlns:a16="http://schemas.microsoft.com/office/drawing/2014/main" val="295956829"/>
                    </a:ext>
                  </a:extLst>
                </a:gridCol>
                <a:gridCol w="590782">
                  <a:extLst>
                    <a:ext uri="{9D8B030D-6E8A-4147-A177-3AD203B41FA5}">
                      <a16:colId xmlns:a16="http://schemas.microsoft.com/office/drawing/2014/main" val="566541428"/>
                    </a:ext>
                  </a:extLst>
                </a:gridCol>
                <a:gridCol w="512011">
                  <a:extLst>
                    <a:ext uri="{9D8B030D-6E8A-4147-A177-3AD203B41FA5}">
                      <a16:colId xmlns:a16="http://schemas.microsoft.com/office/drawing/2014/main" val="4232295592"/>
                    </a:ext>
                  </a:extLst>
                </a:gridCol>
                <a:gridCol w="590782">
                  <a:extLst>
                    <a:ext uri="{9D8B030D-6E8A-4147-A177-3AD203B41FA5}">
                      <a16:colId xmlns:a16="http://schemas.microsoft.com/office/drawing/2014/main" val="865716121"/>
                    </a:ext>
                  </a:extLst>
                </a:gridCol>
                <a:gridCol w="549208">
                  <a:extLst>
                    <a:ext uri="{9D8B030D-6E8A-4147-A177-3AD203B41FA5}">
                      <a16:colId xmlns:a16="http://schemas.microsoft.com/office/drawing/2014/main" val="3953028455"/>
                    </a:ext>
                  </a:extLst>
                </a:gridCol>
              </a:tblGrid>
              <a:tr h="363468">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Indicators</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1975</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1990</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2000</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2010</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2019</a:t>
                      </a:r>
                    </a:p>
                  </a:txBody>
                  <a:tcPr marL="57435" marR="57435" marT="0" marB="0"/>
                </a:tc>
                <a:extLst>
                  <a:ext uri="{0D108BD9-81ED-4DB2-BD59-A6C34878D82A}">
                    <a16:rowId xmlns:a16="http://schemas.microsoft.com/office/drawing/2014/main" val="1865222365"/>
                  </a:ext>
                </a:extLst>
              </a:tr>
              <a:tr h="495304">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Life Expectancy (years)</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47</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56</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64</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68</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72</a:t>
                      </a:r>
                    </a:p>
                  </a:txBody>
                  <a:tcPr marL="57435" marR="57435" marT="0" marB="0"/>
                </a:tc>
                <a:extLst>
                  <a:ext uri="{0D108BD9-81ED-4DB2-BD59-A6C34878D82A}">
                    <a16:rowId xmlns:a16="http://schemas.microsoft.com/office/drawing/2014/main" val="2082557118"/>
                  </a:ext>
                </a:extLst>
              </a:tr>
              <a:tr h="514516">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Infant Mortality Rate (per 000)</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130</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94</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58</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36</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22</a:t>
                      </a:r>
                    </a:p>
                  </a:txBody>
                  <a:tcPr marL="57435" marR="57435" marT="0" marB="0"/>
                </a:tc>
                <a:extLst>
                  <a:ext uri="{0D108BD9-81ED-4DB2-BD59-A6C34878D82A}">
                    <a16:rowId xmlns:a16="http://schemas.microsoft.com/office/drawing/2014/main" val="1481886018"/>
                  </a:ext>
                </a:extLst>
              </a:tr>
              <a:tr h="443064">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Total Fertility Rate (%)</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6.5</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4.3</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2.6</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2.1</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a:t>
                      </a:r>
                    </a:p>
                  </a:txBody>
                  <a:tcPr marL="57435" marR="57435" marT="0" marB="0"/>
                </a:tc>
                <a:extLst>
                  <a:ext uri="{0D108BD9-81ED-4DB2-BD59-A6C34878D82A}">
                    <a16:rowId xmlns:a16="http://schemas.microsoft.com/office/drawing/2014/main" val="324665909"/>
                  </a:ext>
                </a:extLst>
              </a:tr>
              <a:tr h="495304">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Adult Literacy Rate (%)</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22</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35</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53</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59</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74</a:t>
                      </a:r>
                    </a:p>
                  </a:txBody>
                  <a:tcPr marL="57435" marR="57435" marT="0" marB="0"/>
                </a:tc>
                <a:extLst>
                  <a:ext uri="{0D108BD9-81ED-4DB2-BD59-A6C34878D82A}">
                    <a16:rowId xmlns:a16="http://schemas.microsoft.com/office/drawing/2014/main" val="1270165254"/>
                  </a:ext>
                </a:extLst>
              </a:tr>
              <a:tr h="664417">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Net Primary School Enrollment(%)</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68</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64</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82</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95</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98</a:t>
                      </a:r>
                    </a:p>
                  </a:txBody>
                  <a:tcPr marL="57435" marR="57435" marT="0" marB="0"/>
                </a:tc>
                <a:extLst>
                  <a:ext uri="{0D108BD9-81ED-4DB2-BD59-A6C34878D82A}">
                    <a16:rowId xmlns:a16="http://schemas.microsoft.com/office/drawing/2014/main" val="1933893383"/>
                  </a:ext>
                </a:extLst>
              </a:tr>
              <a:tr h="859073">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Net Secondary School Enrolment (%)</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15</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25</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41</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46</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67</a:t>
                      </a:r>
                    </a:p>
                  </a:txBody>
                  <a:tcPr marL="57435" marR="57435" marT="0" marB="0"/>
                </a:tc>
                <a:extLst>
                  <a:ext uri="{0D108BD9-81ED-4DB2-BD59-A6C34878D82A}">
                    <a16:rowId xmlns:a16="http://schemas.microsoft.com/office/drawing/2014/main" val="2845066320"/>
                  </a:ext>
                </a:extLst>
              </a:tr>
            </a:tbl>
          </a:graphicData>
        </a:graphic>
      </p:graphicFrame>
    </p:spTree>
    <p:extLst>
      <p:ext uri="{BB962C8B-B14F-4D97-AF65-F5344CB8AC3E}">
        <p14:creationId xmlns:p14="http://schemas.microsoft.com/office/powerpoint/2010/main" val="2469152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5ED2A-1801-4D1B-AF72-A2559F5F0532}"/>
              </a:ext>
            </a:extLst>
          </p:cNvPr>
          <p:cNvSpPr>
            <a:spLocks noGrp="1"/>
          </p:cNvSpPr>
          <p:nvPr>
            <p:ph type="title"/>
          </p:nvPr>
        </p:nvSpPr>
        <p:spPr>
          <a:xfrm>
            <a:off x="540000" y="1"/>
            <a:ext cx="8064000" cy="472438"/>
          </a:xfrm>
        </p:spPr>
        <p:txBody>
          <a:bodyPr/>
          <a:lstStyle/>
          <a:p>
            <a:r>
              <a:rPr lang="en-US" sz="2000" dirty="0">
                <a:solidFill>
                  <a:schemeClr val="bg2"/>
                </a:solidFill>
                <a:latin typeface="Open Sans" panose="020B0606030504020204" pitchFamily="34" charset="0"/>
                <a:ea typeface="Open Sans" panose="020B0606030504020204" pitchFamily="34" charset="0"/>
                <a:cs typeface="Open Sans" panose="020B0606030504020204" pitchFamily="34" charset="0"/>
              </a:rPr>
              <a:t>Progress with Female Empowerment</a:t>
            </a:r>
          </a:p>
        </p:txBody>
      </p:sp>
      <p:sp>
        <p:nvSpPr>
          <p:cNvPr id="3" name="Text Placeholder 2">
            <a:extLst>
              <a:ext uri="{FF2B5EF4-FFF2-40B4-BE49-F238E27FC236}">
                <a16:creationId xmlns:a16="http://schemas.microsoft.com/office/drawing/2014/main" id="{6D01D527-D873-487F-A648-21D1AABC0E53}"/>
              </a:ext>
            </a:extLst>
          </p:cNvPr>
          <p:cNvSpPr>
            <a:spLocks noGrp="1"/>
          </p:cNvSpPr>
          <p:nvPr>
            <p:ph type="body" idx="1"/>
          </p:nvPr>
        </p:nvSpPr>
        <p:spPr>
          <a:xfrm>
            <a:off x="98729" y="798990"/>
            <a:ext cx="4069411" cy="4161630"/>
          </a:xfrm>
        </p:spPr>
        <p:txBody>
          <a:bodyPr/>
          <a:lstStyle/>
          <a:p>
            <a:pPr algn="just">
              <a:buFont typeface="Wingdings" panose="05000000000000000000" pitchFamily="2" charset="2"/>
              <a:buChar char="q"/>
            </a:pPr>
            <a:r>
              <a:rPr lang="en-US" sz="1450" dirty="0">
                <a:solidFill>
                  <a:schemeClr val="tx1"/>
                </a:solidFill>
              </a:rPr>
              <a:t>A striking outcome of Bangladesh development progress that sets it apart from both India and Pakistan is the progress with gender empowerment. </a:t>
            </a:r>
          </a:p>
          <a:p>
            <a:pPr algn="just">
              <a:buFont typeface="Wingdings" panose="05000000000000000000" pitchFamily="2" charset="2"/>
              <a:buChar char="q"/>
            </a:pPr>
            <a:r>
              <a:rPr lang="en-US" sz="1450" dirty="0">
                <a:solidFill>
                  <a:schemeClr val="tx1"/>
                </a:solidFill>
              </a:rPr>
              <a:t>Female health and education indicators improved faster than for male, thereby eliminating all gender gap, except for adult literacy.</a:t>
            </a:r>
          </a:p>
          <a:p>
            <a:pPr algn="just">
              <a:buFont typeface="Wingdings" panose="05000000000000000000" pitchFamily="2" charset="2"/>
              <a:buChar char="q"/>
            </a:pPr>
            <a:r>
              <a:rPr lang="en-US" sz="1450" dirty="0">
                <a:solidFill>
                  <a:schemeClr val="tx1"/>
                </a:solidFill>
              </a:rPr>
              <a:t>Importantly, there is a substantial turnaround in the ratio of male to female population in favor of the female showing the better health and care received by the female child contributing to significantly higher female life expectancy.</a:t>
            </a:r>
          </a:p>
          <a:p>
            <a:pPr algn="just">
              <a:buFont typeface="Wingdings" panose="05000000000000000000" pitchFamily="2" charset="2"/>
              <a:buChar char="q"/>
            </a:pPr>
            <a:r>
              <a:rPr lang="en-US" sz="1450" dirty="0">
                <a:solidFill>
                  <a:schemeClr val="tx1"/>
                </a:solidFill>
              </a:rPr>
              <a:t>Also significantly, there are more girls in schools than boys in secondary education.</a:t>
            </a:r>
          </a:p>
        </p:txBody>
      </p:sp>
      <p:graphicFrame>
        <p:nvGraphicFramePr>
          <p:cNvPr id="8" name="Table 7">
            <a:extLst>
              <a:ext uri="{FF2B5EF4-FFF2-40B4-BE49-F238E27FC236}">
                <a16:creationId xmlns:a16="http://schemas.microsoft.com/office/drawing/2014/main" id="{314B647E-4FC4-436C-A003-9C4D0B34F282}"/>
              </a:ext>
            </a:extLst>
          </p:cNvPr>
          <p:cNvGraphicFramePr>
            <a:graphicFrameLocks noGrp="1"/>
          </p:cNvGraphicFramePr>
          <p:nvPr>
            <p:extLst>
              <p:ext uri="{D42A27DB-BD31-4B8C-83A1-F6EECF244321}">
                <p14:modId xmlns:p14="http://schemas.microsoft.com/office/powerpoint/2010/main" val="146969015"/>
              </p:ext>
            </p:extLst>
          </p:nvPr>
        </p:nvGraphicFramePr>
        <p:xfrm>
          <a:off x="4431029" y="1066801"/>
          <a:ext cx="4501305" cy="3893819"/>
        </p:xfrm>
        <a:graphic>
          <a:graphicData uri="http://schemas.openxmlformats.org/drawingml/2006/table">
            <a:tbl>
              <a:tblPr firstRow="1" firstCol="1" bandRow="1">
                <a:tableStyleId>{3310E914-B784-4073-90B0-13F4E95F512E}</a:tableStyleId>
              </a:tblPr>
              <a:tblGrid>
                <a:gridCol w="1905497">
                  <a:extLst>
                    <a:ext uri="{9D8B030D-6E8A-4147-A177-3AD203B41FA5}">
                      <a16:colId xmlns:a16="http://schemas.microsoft.com/office/drawing/2014/main" val="789937959"/>
                    </a:ext>
                  </a:extLst>
                </a:gridCol>
                <a:gridCol w="642184">
                  <a:extLst>
                    <a:ext uri="{9D8B030D-6E8A-4147-A177-3AD203B41FA5}">
                      <a16:colId xmlns:a16="http://schemas.microsoft.com/office/drawing/2014/main" val="295956829"/>
                    </a:ext>
                  </a:extLst>
                </a:gridCol>
                <a:gridCol w="649757">
                  <a:extLst>
                    <a:ext uri="{9D8B030D-6E8A-4147-A177-3AD203B41FA5}">
                      <a16:colId xmlns:a16="http://schemas.microsoft.com/office/drawing/2014/main" val="566541428"/>
                    </a:ext>
                  </a:extLst>
                </a:gridCol>
                <a:gridCol w="550333">
                  <a:extLst>
                    <a:ext uri="{9D8B030D-6E8A-4147-A177-3AD203B41FA5}">
                      <a16:colId xmlns:a16="http://schemas.microsoft.com/office/drawing/2014/main" val="4232295592"/>
                    </a:ext>
                  </a:extLst>
                </a:gridCol>
                <a:gridCol w="753534">
                  <a:extLst>
                    <a:ext uri="{9D8B030D-6E8A-4147-A177-3AD203B41FA5}">
                      <a16:colId xmlns:a16="http://schemas.microsoft.com/office/drawing/2014/main" val="865716121"/>
                    </a:ext>
                  </a:extLst>
                </a:gridCol>
              </a:tblGrid>
              <a:tr h="548011">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Indicators</a:t>
                      </a:r>
                    </a:p>
                  </a:txBody>
                  <a:tcPr marL="57435" marR="57435" marT="0" marB="0"/>
                </a:tc>
                <a:tc gridSpan="2">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1975</a:t>
                      </a:r>
                    </a:p>
                    <a:p>
                      <a:pPr marL="0" marR="0" algn="ctr">
                        <a:lnSpc>
                          <a:spcPct val="115000"/>
                        </a:lnSpc>
                        <a:spcBef>
                          <a:spcPts val="0"/>
                        </a:spcBef>
                        <a:spcAft>
                          <a:spcPts val="0"/>
                        </a:spcAft>
                      </a:pPr>
                      <a:endPar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endParaRPr>
                    </a:p>
                  </a:txBody>
                  <a:tcPr marL="57435" marR="57435" marT="0" marB="0"/>
                </a:tc>
                <a:tc hMerge="1">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1990</a:t>
                      </a:r>
                    </a:p>
                  </a:txBody>
                  <a:tcPr marL="57435" marR="57435" marT="0" marB="0"/>
                </a:tc>
                <a:tc gridSpan="2">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2019</a:t>
                      </a:r>
                    </a:p>
                  </a:txBody>
                  <a:tcPr marL="57435" marR="57435" marT="0" marB="0"/>
                </a:tc>
                <a:tc hMerge="1">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2010</a:t>
                      </a:r>
                    </a:p>
                  </a:txBody>
                  <a:tcPr marL="57435" marR="57435" marT="0" marB="0"/>
                </a:tc>
                <a:extLst>
                  <a:ext uri="{0D108BD9-81ED-4DB2-BD59-A6C34878D82A}">
                    <a16:rowId xmlns:a16="http://schemas.microsoft.com/office/drawing/2014/main" val="1865222365"/>
                  </a:ext>
                </a:extLst>
              </a:tr>
              <a:tr h="327264">
                <a:tc>
                  <a:txBody>
                    <a:bodyPr/>
                    <a:lstStyle/>
                    <a:p>
                      <a:pPr marL="0" marR="0" algn="ctr">
                        <a:lnSpc>
                          <a:spcPct val="115000"/>
                        </a:lnSpc>
                        <a:spcBef>
                          <a:spcPts val="0"/>
                        </a:spcBef>
                        <a:spcAft>
                          <a:spcPts val="0"/>
                        </a:spcAft>
                      </a:pPr>
                      <a:endPar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endParaRP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Male</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Female</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Male</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Female</a:t>
                      </a:r>
                    </a:p>
                  </a:txBody>
                  <a:tcPr marL="57435" marR="57435" marT="0" marB="0"/>
                </a:tc>
                <a:extLst>
                  <a:ext uri="{0D108BD9-81ED-4DB2-BD59-A6C34878D82A}">
                    <a16:rowId xmlns:a16="http://schemas.microsoft.com/office/drawing/2014/main" val="3770562357"/>
                  </a:ext>
                </a:extLst>
              </a:tr>
              <a:tr h="393396">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Life Expectancy (years)</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56.3</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55.4</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71.1</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74.3</a:t>
                      </a:r>
                    </a:p>
                  </a:txBody>
                  <a:tcPr marL="57435" marR="57435" marT="0" marB="0"/>
                </a:tc>
                <a:extLst>
                  <a:ext uri="{0D108BD9-81ED-4DB2-BD59-A6C34878D82A}">
                    <a16:rowId xmlns:a16="http://schemas.microsoft.com/office/drawing/2014/main" val="2082557118"/>
                  </a:ext>
                </a:extLst>
              </a:tr>
              <a:tr h="511538">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Infant Mortality Rate (per 000)</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130</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127</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22</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21</a:t>
                      </a:r>
                    </a:p>
                  </a:txBody>
                  <a:tcPr marL="57435" marR="57435" marT="0" marB="0"/>
                </a:tc>
                <a:extLst>
                  <a:ext uri="{0D108BD9-81ED-4DB2-BD59-A6C34878D82A}">
                    <a16:rowId xmlns:a16="http://schemas.microsoft.com/office/drawing/2014/main" val="1481886018"/>
                  </a:ext>
                </a:extLst>
              </a:tr>
              <a:tr h="412066">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Ratio of Female to Male </a:t>
                      </a:r>
                    </a:p>
                  </a:txBody>
                  <a:tcPr marL="57435" marR="57435" marT="0" marB="0"/>
                </a:tc>
                <a:tc gridSpan="2">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0.93</a:t>
                      </a:r>
                    </a:p>
                  </a:txBody>
                  <a:tcPr marL="57435" marR="57435" marT="0" marB="0"/>
                </a:tc>
                <a:tc hMerge="1">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4.3</a:t>
                      </a:r>
                    </a:p>
                  </a:txBody>
                  <a:tcPr marL="57435" marR="57435" marT="0" marB="0"/>
                </a:tc>
                <a:tc gridSpan="2">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1.02</a:t>
                      </a:r>
                    </a:p>
                  </a:txBody>
                  <a:tcPr marL="57435" marR="57435" marT="0" marB="0"/>
                </a:tc>
                <a:tc hMerge="1">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2.1</a:t>
                      </a:r>
                    </a:p>
                  </a:txBody>
                  <a:tcPr marL="57435" marR="57435" marT="0" marB="0"/>
                </a:tc>
                <a:extLst>
                  <a:ext uri="{0D108BD9-81ED-4DB2-BD59-A6C34878D82A}">
                    <a16:rowId xmlns:a16="http://schemas.microsoft.com/office/drawing/2014/main" val="324665909"/>
                  </a:ext>
                </a:extLst>
              </a:tr>
              <a:tr h="391035">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Adult Literacy Rate (%)</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29</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15</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77</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72</a:t>
                      </a:r>
                    </a:p>
                  </a:txBody>
                  <a:tcPr marL="57435" marR="57435" marT="0" marB="0"/>
                </a:tc>
                <a:extLst>
                  <a:ext uri="{0D108BD9-81ED-4DB2-BD59-A6C34878D82A}">
                    <a16:rowId xmlns:a16="http://schemas.microsoft.com/office/drawing/2014/main" val="1270165254"/>
                  </a:ext>
                </a:extLst>
              </a:tr>
              <a:tr h="511538">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Net Primary School Enrollment(%)</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88</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48</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98</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98</a:t>
                      </a:r>
                    </a:p>
                  </a:txBody>
                  <a:tcPr marL="57435" marR="57435" marT="0" marB="0"/>
                </a:tc>
                <a:extLst>
                  <a:ext uri="{0D108BD9-81ED-4DB2-BD59-A6C34878D82A}">
                    <a16:rowId xmlns:a16="http://schemas.microsoft.com/office/drawing/2014/main" val="1933893383"/>
                  </a:ext>
                </a:extLst>
              </a:tr>
              <a:tr h="798971">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Net Secondary School Enrolment (%)</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10</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60</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75</a:t>
                      </a:r>
                    </a:p>
                  </a:txBody>
                  <a:tcPr marL="57435" marR="57435" marT="0" marB="0"/>
                </a:tc>
                <a:extLst>
                  <a:ext uri="{0D108BD9-81ED-4DB2-BD59-A6C34878D82A}">
                    <a16:rowId xmlns:a16="http://schemas.microsoft.com/office/drawing/2014/main" val="2845066320"/>
                  </a:ext>
                </a:extLst>
              </a:tr>
            </a:tbl>
          </a:graphicData>
        </a:graphic>
      </p:graphicFrame>
      <p:sp>
        <p:nvSpPr>
          <p:cNvPr id="9" name="Rectangle 4">
            <a:extLst>
              <a:ext uri="{FF2B5EF4-FFF2-40B4-BE49-F238E27FC236}">
                <a16:creationId xmlns:a16="http://schemas.microsoft.com/office/drawing/2014/main" id="{3DAB58D3-299E-4D0C-8F63-696C67A85FE3}"/>
              </a:ext>
            </a:extLst>
          </p:cNvPr>
          <p:cNvSpPr>
            <a:spLocks noChangeArrowheads="1"/>
          </p:cNvSpPr>
          <p:nvPr/>
        </p:nvSpPr>
        <p:spPr bwMode="auto">
          <a:xfrm>
            <a:off x="2085975" y="1152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2" name="Picture 11" descr="A picture containing application&#10;&#10;Description automatically generated">
            <a:extLst>
              <a:ext uri="{FF2B5EF4-FFF2-40B4-BE49-F238E27FC236}">
                <a16:creationId xmlns:a16="http://schemas.microsoft.com/office/drawing/2014/main" id="{5BF7FA81-D643-4149-902D-8740CDD8CDC9}"/>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10" name="TextBox 9">
            <a:extLst>
              <a:ext uri="{FF2B5EF4-FFF2-40B4-BE49-F238E27FC236}">
                <a16:creationId xmlns:a16="http://schemas.microsoft.com/office/drawing/2014/main" id="{D6BDDC33-8136-44C0-8B9E-460DCDC65A13}"/>
              </a:ext>
            </a:extLst>
          </p:cNvPr>
          <p:cNvSpPr txBox="1"/>
          <p:nvPr/>
        </p:nvSpPr>
        <p:spPr>
          <a:xfrm>
            <a:off x="4431029" y="684727"/>
            <a:ext cx="4606292" cy="307777"/>
          </a:xfrm>
          <a:prstGeom prst="rect">
            <a:avLst/>
          </a:prstGeom>
          <a:noFill/>
        </p:spPr>
        <p:txBody>
          <a:bodyPr wrap="square">
            <a:spAutoFit/>
          </a:bodyPr>
          <a:lstStyle/>
          <a:p>
            <a:pPr marL="114300" indent="0" algn="ctr">
              <a:buNone/>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Table 2: Progress with Female Empowerment </a:t>
            </a:r>
          </a:p>
        </p:txBody>
      </p:sp>
    </p:spTree>
    <p:extLst>
      <p:ext uri="{BB962C8B-B14F-4D97-AF65-F5344CB8AC3E}">
        <p14:creationId xmlns:p14="http://schemas.microsoft.com/office/powerpoint/2010/main" val="1656009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379" y="205352"/>
            <a:ext cx="6817039" cy="407419"/>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spcAft>
                <a:spcPts val="1200"/>
              </a:spcAft>
            </a:pPr>
            <a:r>
              <a:rPr lang="en-US" sz="19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Strategies and Policies Underlying Poverty Reduction  </a:t>
            </a:r>
          </a:p>
        </p:txBody>
      </p:sp>
      <p:sp>
        <p:nvSpPr>
          <p:cNvPr id="5" name="Rectangle 4"/>
          <p:cNvSpPr/>
          <p:nvPr/>
        </p:nvSpPr>
        <p:spPr>
          <a:xfrm>
            <a:off x="186431" y="958788"/>
            <a:ext cx="8842159" cy="276999"/>
          </a:xfrm>
          <a:prstGeom prst="rect">
            <a:avLst/>
          </a:prstGeom>
        </p:spPr>
        <p:txBody>
          <a:bodyPr wrap="square">
            <a:spAutoFit/>
          </a:bodyPr>
          <a:lstStyle/>
          <a:p>
            <a:pPr algn="just"/>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p:txBody>
      </p:sp>
      <p:pic>
        <p:nvPicPr>
          <p:cNvPr id="9" name="Picture 8" descr="A picture containing application&#10;&#10;Description automatically generated">
            <a:extLst>
              <a:ext uri="{FF2B5EF4-FFF2-40B4-BE49-F238E27FC236}">
                <a16:creationId xmlns:a16="http://schemas.microsoft.com/office/drawing/2014/main" id="{A8459D10-5D76-4151-8D41-E35A8AFD8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3" name="TextBox 2">
            <a:extLst>
              <a:ext uri="{FF2B5EF4-FFF2-40B4-BE49-F238E27FC236}">
                <a16:creationId xmlns:a16="http://schemas.microsoft.com/office/drawing/2014/main" id="{2077C047-893C-D464-6F7C-9077C589C878}"/>
              </a:ext>
            </a:extLst>
          </p:cNvPr>
          <p:cNvSpPr txBox="1"/>
          <p:nvPr/>
        </p:nvSpPr>
        <p:spPr>
          <a:xfrm>
            <a:off x="115410" y="638487"/>
            <a:ext cx="8913180" cy="4438523"/>
          </a:xfrm>
          <a:prstGeom prst="rect">
            <a:avLst/>
          </a:prstGeom>
          <a:noFill/>
        </p:spPr>
        <p:txBody>
          <a:bodyPr wrap="square">
            <a:spAutoFit/>
          </a:bodyPr>
          <a:lstStyle/>
          <a:p>
            <a:pPr marL="342900" marR="0" lvl="0" indent="-342900" algn="just">
              <a:lnSpc>
                <a:spcPct val="115000"/>
              </a:lnSpc>
              <a:spcAft>
                <a:spcPts val="0"/>
              </a:spcAft>
              <a:buFont typeface="+mj-lt"/>
              <a:buAutoNum type="alphaLcParenBoth"/>
            </a:pPr>
            <a:r>
              <a:rPr lang="en-US" sz="145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Strong focus on inclusive growth:  </a:t>
            </a:r>
            <a:r>
              <a:rPr lang="en-US" sz="1450"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The inclusive growth strategy sought to create jobs including self-employment opportunities </a:t>
            </a:r>
            <a:r>
              <a:rPr lang="en-US" sz="1450" dirty="0">
                <a:latin typeface="Times New Roman" panose="02020603050405020304" pitchFamily="18" charset="0"/>
                <a:ea typeface="Calibri" panose="020F0502020204030204" pitchFamily="34" charset="0"/>
                <a:cs typeface="Vrinda" panose="020B0502040204020203" pitchFamily="34" charset="0"/>
              </a:rPr>
              <a:t>by </a:t>
            </a:r>
            <a:r>
              <a:rPr lang="en-US" sz="1450"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accelerating the pace of GDP growth; emphasis on the role of a diversified agriculture sector; greater reliance on export-oriented labor-intensive manufacturing; strengthening the dynamism of labor- intensive micro and small enterprises in both urban and rural areas; and strengthening rural and urban construction activities. </a:t>
            </a:r>
            <a:endParaRPr lang="en-US" sz="1450" kern="1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15000"/>
              </a:lnSpc>
              <a:spcAft>
                <a:spcPts val="0"/>
              </a:spcAft>
              <a:buFont typeface="+mj-lt"/>
              <a:buAutoNum type="alphaLcParenBoth"/>
            </a:pPr>
            <a:r>
              <a:rPr lang="en-US" sz="145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Strong emphasis on financial inclusion:</a:t>
            </a:r>
            <a:r>
              <a:rPr lang="en-US" sz="1450"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 Access to finance is critical to support self-employment and asset creation for production purposes.  The poverty reduction strategy placed strong emphasis to widen the access of the poor to credit and other financial services.</a:t>
            </a:r>
            <a:endParaRPr lang="en-US" sz="1450" kern="1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15000"/>
              </a:lnSpc>
              <a:spcAft>
                <a:spcPts val="0"/>
              </a:spcAft>
              <a:buFont typeface="+mj-lt"/>
              <a:buAutoNum type="alphaLcParenBoth"/>
            </a:pPr>
            <a:r>
              <a:rPr lang="en-US" sz="145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Emphasis on human capital:</a:t>
            </a:r>
            <a:r>
              <a:rPr lang="en-US" sz="1450"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 Building up human capital of the poor is necessary to allow greater participation of the poor in productive activities.  The poverty reduction strategy put considerable emphasis on investing in basic education, health and literacy.</a:t>
            </a:r>
            <a:endParaRPr lang="en-US" sz="1450" kern="1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15000"/>
              </a:lnSpc>
              <a:spcAft>
                <a:spcPts val="0"/>
              </a:spcAft>
              <a:buFont typeface="+mj-lt"/>
              <a:buAutoNum type="alphaLcParenBoth"/>
            </a:pPr>
            <a:r>
              <a:rPr lang="en-US" sz="145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Facilitating outward migration: </a:t>
            </a:r>
            <a:r>
              <a:rPr lang="en-US" sz="1450"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Foreign remittances has been a major enabler of poverty reduction in Bangladesh since the early 1990s.  The government built this factor in its poverty reduction strategy by finding ways to facilitate the outward migration of workers through training, information flows, cost reduction and other support.</a:t>
            </a:r>
            <a:endParaRPr lang="en-US" sz="1450" kern="1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15000"/>
              </a:lnSpc>
              <a:spcAft>
                <a:spcPts val="1200"/>
              </a:spcAft>
              <a:buFont typeface="+mj-lt"/>
              <a:buAutoNum type="alphaLcParenBoth"/>
            </a:pPr>
            <a:r>
              <a:rPr lang="en-US" sz="145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Special social protection programs for the extreme poor:</a:t>
            </a:r>
            <a:r>
              <a:rPr lang="en-US" sz="1450"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  To reduce extreme poverty, the poverty reduction strategy included a range of programs aimed at the vulnerable population including the old, widow, child, mother, and the physically challenged.       </a:t>
            </a:r>
            <a:endParaRPr lang="en-US" sz="1450"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3456882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379" y="205352"/>
            <a:ext cx="6817039" cy="407419"/>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spcAft>
                <a:spcPts val="1200"/>
              </a:spcAft>
            </a:pPr>
            <a:r>
              <a:rPr lang="en-US" sz="19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Strategies and Policies for Human Development </a:t>
            </a:r>
          </a:p>
        </p:txBody>
      </p:sp>
      <p:sp>
        <p:nvSpPr>
          <p:cNvPr id="5" name="Rectangle 4"/>
          <p:cNvSpPr/>
          <p:nvPr/>
        </p:nvSpPr>
        <p:spPr>
          <a:xfrm>
            <a:off x="186431" y="958788"/>
            <a:ext cx="8842159" cy="276999"/>
          </a:xfrm>
          <a:prstGeom prst="rect">
            <a:avLst/>
          </a:prstGeom>
        </p:spPr>
        <p:txBody>
          <a:bodyPr wrap="square">
            <a:spAutoFit/>
          </a:bodyPr>
          <a:lstStyle/>
          <a:p>
            <a:pPr algn="just"/>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p:txBody>
      </p:sp>
      <p:pic>
        <p:nvPicPr>
          <p:cNvPr id="9" name="Picture 8" descr="A picture containing application&#10;&#10;Description automatically generated">
            <a:extLst>
              <a:ext uri="{FF2B5EF4-FFF2-40B4-BE49-F238E27FC236}">
                <a16:creationId xmlns:a16="http://schemas.microsoft.com/office/drawing/2014/main" id="{A8459D10-5D76-4151-8D41-E35A8AFD8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3" name="TextBox 2">
            <a:extLst>
              <a:ext uri="{FF2B5EF4-FFF2-40B4-BE49-F238E27FC236}">
                <a16:creationId xmlns:a16="http://schemas.microsoft.com/office/drawing/2014/main" id="{2077C047-893C-D464-6F7C-9077C589C878}"/>
              </a:ext>
            </a:extLst>
          </p:cNvPr>
          <p:cNvSpPr txBox="1"/>
          <p:nvPr/>
        </p:nvSpPr>
        <p:spPr>
          <a:xfrm>
            <a:off x="115410" y="638487"/>
            <a:ext cx="8913180" cy="4321696"/>
          </a:xfrm>
          <a:prstGeom prst="rect">
            <a:avLst/>
          </a:prstGeom>
          <a:noFill/>
        </p:spPr>
        <p:txBody>
          <a:bodyPr wrap="square">
            <a:spAutoFit/>
          </a:bodyPr>
          <a:lstStyle/>
          <a:p>
            <a:pPr marL="342900" marR="0" lvl="0" indent="-342900" algn="just">
              <a:lnSpc>
                <a:spcPct val="115000"/>
              </a:lnSpc>
              <a:spcAft>
                <a:spcPts val="0"/>
              </a:spcAft>
              <a:buFont typeface="+mj-lt"/>
              <a:buAutoNum type="alphaLcParenBoth"/>
            </a:pPr>
            <a:r>
              <a:rPr lang="en-US" sz="160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Strong focus on </a:t>
            </a:r>
            <a:r>
              <a:rPr lang="en-US" sz="1600" i="1" dirty="0">
                <a:latin typeface="Times New Roman" panose="02020603050405020304" pitchFamily="18" charset="0"/>
                <a:ea typeface="Calibri" panose="020F0502020204030204" pitchFamily="34" charset="0"/>
                <a:cs typeface="Vrinda" panose="020B0502040204020203" pitchFamily="34" charset="0"/>
              </a:rPr>
              <a:t>primary and secondary education with emphasis on girl’s education</a:t>
            </a:r>
            <a:r>
              <a:rPr lang="en-US" sz="160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  </a:t>
            </a:r>
            <a:r>
              <a:rPr lang="en-US" sz="1600" dirty="0">
                <a:latin typeface="Times New Roman" panose="02020603050405020304" pitchFamily="18" charset="0"/>
                <a:ea typeface="Calibri" panose="020F0502020204030204" pitchFamily="34" charset="0"/>
                <a:cs typeface="Vrinda" panose="020B0502040204020203" pitchFamily="34" charset="0"/>
              </a:rPr>
              <a:t>Support policies included higher budget allocation for primary and secondary education; stipends for girls; improved delivery through partnership with NGOs; encouraging private supply of education.</a:t>
            </a:r>
          </a:p>
          <a:p>
            <a:pPr marL="342900" marR="0" lvl="0" indent="-342900" algn="just">
              <a:lnSpc>
                <a:spcPct val="115000"/>
              </a:lnSpc>
              <a:spcAft>
                <a:spcPts val="0"/>
              </a:spcAft>
              <a:buFont typeface="+mj-lt"/>
              <a:buAutoNum type="alphaLcParenBoth"/>
            </a:pPr>
            <a:r>
              <a:rPr lang="en-US" sz="160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Emphasis on </a:t>
            </a:r>
            <a:r>
              <a:rPr lang="en-US" sz="1600" i="1" dirty="0">
                <a:latin typeface="Times New Roman" panose="02020603050405020304" pitchFamily="18" charset="0"/>
                <a:ea typeface="Calibri" panose="020F0502020204030204" pitchFamily="34" charset="0"/>
                <a:cs typeface="Vrinda" panose="020B0502040204020203" pitchFamily="34" charset="0"/>
              </a:rPr>
              <a:t>non-formal education for adults:  </a:t>
            </a:r>
            <a:r>
              <a:rPr lang="en-US" sz="1600" dirty="0">
                <a:latin typeface="Times New Roman" panose="02020603050405020304" pitchFamily="18" charset="0"/>
                <a:ea typeface="Calibri" panose="020F0502020204030204" pitchFamily="34" charset="0"/>
                <a:cs typeface="Vrinda" panose="020B0502040204020203" pitchFamily="34" charset="0"/>
              </a:rPr>
              <a:t>Special programs taken to spread literacy all over the country in partnership with NGOs.</a:t>
            </a:r>
          </a:p>
          <a:p>
            <a:pPr marL="342900" marR="0" lvl="0" indent="-342900" algn="just">
              <a:lnSpc>
                <a:spcPct val="115000"/>
              </a:lnSpc>
              <a:spcAft>
                <a:spcPts val="0"/>
              </a:spcAft>
              <a:buFont typeface="+mj-lt"/>
              <a:buAutoNum type="alphaLcParenBoth"/>
            </a:pPr>
            <a:r>
              <a:rPr lang="en-US" sz="1600" i="1" dirty="0">
                <a:latin typeface="Times New Roman" panose="02020603050405020304" pitchFamily="18" charset="0"/>
                <a:ea typeface="Calibri" panose="020F0502020204030204" pitchFamily="34" charset="0"/>
                <a:cs typeface="Vrinda" panose="020B0502040204020203" pitchFamily="34" charset="0"/>
              </a:rPr>
              <a:t>Focus on eradication of mass communicable diseases</a:t>
            </a:r>
            <a:r>
              <a:rPr lang="en-US" sz="160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a:t>
            </a:r>
            <a:r>
              <a:rPr lang="en-US" sz="1600"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 Health budget mostly dedicated to eradication of mass communicable disease like cholera, malaria, polio, smallpox</a:t>
            </a:r>
            <a:r>
              <a:rPr lang="en-US" sz="1600" dirty="0">
                <a:latin typeface="Times New Roman" panose="02020603050405020304" pitchFamily="18" charset="0"/>
                <a:ea typeface="Calibri" panose="020F0502020204030204" pitchFamily="34" charset="0"/>
                <a:cs typeface="Vrinda" panose="020B0502040204020203" pitchFamily="34" charset="0"/>
              </a:rPr>
              <a:t>, TB, etc through vaccine programs, low-cost solutions (e.g. oral saline), and education campaigns. </a:t>
            </a:r>
          </a:p>
          <a:p>
            <a:pPr marL="342900" marR="0" lvl="0" indent="-342900" algn="just">
              <a:lnSpc>
                <a:spcPct val="115000"/>
              </a:lnSpc>
              <a:spcAft>
                <a:spcPts val="0"/>
              </a:spcAft>
              <a:buFont typeface="+mj-lt"/>
              <a:buAutoNum type="alphaLcParenBoth"/>
            </a:pPr>
            <a:r>
              <a:rPr lang="en-US" sz="160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Focus on spread of family planning</a:t>
            </a:r>
            <a:r>
              <a:rPr lang="en-US" sz="1600" i="1" dirty="0">
                <a:latin typeface="Times New Roman" panose="02020603050405020304" pitchFamily="18" charset="0"/>
                <a:ea typeface="Calibri" panose="020F0502020204030204" pitchFamily="34" charset="0"/>
                <a:cs typeface="Vrinda" panose="020B0502040204020203" pitchFamily="34" charset="0"/>
              </a:rPr>
              <a:t>: </a:t>
            </a:r>
            <a:r>
              <a:rPr lang="en-US" sz="1600" dirty="0">
                <a:latin typeface="Times New Roman" panose="02020603050405020304" pitchFamily="18" charset="0"/>
                <a:ea typeface="Calibri" panose="020F0502020204030204" pitchFamily="34" charset="0"/>
                <a:cs typeface="Vrinda" panose="020B0502040204020203" pitchFamily="34" charset="0"/>
              </a:rPr>
              <a:t>Family planning services delivered at doorsteps through partnership with NGOs.  Emphasis on female education also supported improved female hygiene and adoption of family planning.</a:t>
            </a:r>
            <a:endParaRPr lang="en-US"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15000"/>
              </a:lnSpc>
              <a:buFont typeface="+mj-lt"/>
              <a:buAutoNum type="alphaLcParenBoth"/>
            </a:pPr>
            <a:r>
              <a:rPr lang="en-US" sz="160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Special social protection programs for </a:t>
            </a:r>
            <a:r>
              <a:rPr lang="en-US" sz="1600" i="1" dirty="0">
                <a:latin typeface="Times New Roman" panose="02020603050405020304" pitchFamily="18" charset="0"/>
                <a:ea typeface="Calibri" panose="020F0502020204030204" pitchFamily="34" charset="0"/>
                <a:cs typeface="Vrinda" panose="020B0502040204020203" pitchFamily="34" charset="0"/>
              </a:rPr>
              <a:t>childcare and maternal health</a:t>
            </a:r>
            <a:r>
              <a:rPr lang="en-US" sz="1600"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 </a:t>
            </a:r>
          </a:p>
          <a:p>
            <a:pPr marL="342900" marR="0" lvl="0" indent="-342900" algn="just">
              <a:lnSpc>
                <a:spcPct val="115000"/>
              </a:lnSpc>
              <a:buFont typeface="+mj-lt"/>
              <a:buAutoNum type="alphaLcParenBoth"/>
            </a:pPr>
            <a:r>
              <a:rPr lang="en-US" sz="1600" i="1" dirty="0">
                <a:latin typeface="Times New Roman" panose="02020603050405020304" pitchFamily="18" charset="0"/>
                <a:ea typeface="Calibri" panose="020F0502020204030204" pitchFamily="34" charset="0"/>
                <a:cs typeface="Vrinda" panose="020B0502040204020203" pitchFamily="34" charset="0"/>
              </a:rPr>
              <a:t>Adoption of strong gender protection laws: </a:t>
            </a:r>
            <a:r>
              <a:rPr lang="en-US" sz="1600" dirty="0">
                <a:latin typeface="Times New Roman" panose="02020603050405020304" pitchFamily="18" charset="0"/>
                <a:ea typeface="Calibri" panose="020F0502020204030204" pitchFamily="34" charset="0"/>
                <a:cs typeface="Vrinda" panose="020B0502040204020203" pitchFamily="34" charset="0"/>
              </a:rPr>
              <a:t>Strong laws were adopted to ban child marriage, all kinds of violence against women, end social discrimination against women including at the workplace. </a:t>
            </a:r>
          </a:p>
          <a:p>
            <a:pPr marL="342900" marR="0" lvl="0" indent="-342900" algn="just">
              <a:lnSpc>
                <a:spcPct val="115000"/>
              </a:lnSpc>
              <a:buFont typeface="+mj-lt"/>
              <a:buAutoNum type="alphaLcParenBoth"/>
            </a:pPr>
            <a:r>
              <a:rPr lang="en-US" sz="1600" i="1" kern="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Improved </a:t>
            </a:r>
            <a:r>
              <a:rPr lang="en-US" sz="1600" i="1" dirty="0">
                <a:latin typeface="Times New Roman" panose="02020603050405020304" pitchFamily="18" charset="0"/>
                <a:ea typeface="Calibri" panose="020F0502020204030204" pitchFamily="34" charset="0"/>
                <a:cs typeface="Vrinda" panose="020B0502040204020203" pitchFamily="34" charset="0"/>
              </a:rPr>
              <a:t>female access to credit:</a:t>
            </a:r>
            <a:r>
              <a:rPr lang="en-US" sz="1600" dirty="0">
                <a:latin typeface="Times New Roman" panose="02020603050405020304" pitchFamily="18" charset="0"/>
                <a:ea typeface="Calibri" panose="020F0502020204030204" pitchFamily="34" charset="0"/>
                <a:cs typeface="Vrinda" panose="020B0502040204020203" pitchFamily="34" charset="0"/>
              </a:rPr>
              <a:t>  This was pioneered by the Grameen Bank and then spread all over.</a:t>
            </a:r>
            <a:endParaRPr lang="en-US" sz="1600"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3919780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379" y="205352"/>
            <a:ext cx="6817039" cy="390876"/>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spcAft>
                <a:spcPts val="1200"/>
              </a:spcAft>
            </a:pPr>
            <a:r>
              <a:rPr lang="en-US" sz="1800" b="1" dirty="0">
                <a:solidFill>
                  <a:schemeClr val="bg2"/>
                </a:solidFill>
                <a:latin typeface="Open Sans" panose="020B0606030504020204" pitchFamily="34" charset="0"/>
                <a:ea typeface="Open Sans" panose="020B0606030504020204" pitchFamily="34" charset="0"/>
                <a:cs typeface="Open Sans" panose="020B0606030504020204" pitchFamily="34" charset="0"/>
              </a:rPr>
              <a:t>Emerging Macroeconomic Challenges 2020-2023</a:t>
            </a:r>
            <a:endParaRPr lang="en-US" sz="1900" b="1" dirty="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Rectangle 4"/>
          <p:cNvSpPr/>
          <p:nvPr/>
        </p:nvSpPr>
        <p:spPr>
          <a:xfrm>
            <a:off x="186431" y="958788"/>
            <a:ext cx="8842159" cy="276999"/>
          </a:xfrm>
          <a:prstGeom prst="rect">
            <a:avLst/>
          </a:prstGeom>
        </p:spPr>
        <p:txBody>
          <a:bodyPr wrap="square">
            <a:spAutoFit/>
          </a:bodyPr>
          <a:lstStyle/>
          <a:p>
            <a:pPr algn="just"/>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p:txBody>
      </p:sp>
      <p:pic>
        <p:nvPicPr>
          <p:cNvPr id="9" name="Picture 8" descr="A picture containing application&#10;&#10;Description automatically generated">
            <a:extLst>
              <a:ext uri="{FF2B5EF4-FFF2-40B4-BE49-F238E27FC236}">
                <a16:creationId xmlns:a16="http://schemas.microsoft.com/office/drawing/2014/main" id="{A8459D10-5D76-4151-8D41-E35A8AFD8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3" name="TextBox 2">
            <a:extLst>
              <a:ext uri="{FF2B5EF4-FFF2-40B4-BE49-F238E27FC236}">
                <a16:creationId xmlns:a16="http://schemas.microsoft.com/office/drawing/2014/main" id="{2077C047-893C-D464-6F7C-9077C589C878}"/>
              </a:ext>
            </a:extLst>
          </p:cNvPr>
          <p:cNvSpPr txBox="1"/>
          <p:nvPr/>
        </p:nvSpPr>
        <p:spPr>
          <a:xfrm>
            <a:off x="115410" y="638487"/>
            <a:ext cx="4456590" cy="4401205"/>
          </a:xfrm>
          <a:prstGeom prst="rect">
            <a:avLst/>
          </a:prstGeom>
          <a:noFill/>
        </p:spPr>
        <p:txBody>
          <a:bodyPr wrap="square">
            <a:spAutoFit/>
          </a:bodyPr>
          <a:lstStyle/>
          <a:p>
            <a:pPr algn="just">
              <a:buFont typeface="Wingdings" panose="05000000000000000000" pitchFamily="2" charset="2"/>
              <a:buChar char="q"/>
            </a:pPr>
            <a:r>
              <a:rPr lang="en-US" kern="10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Bangladesh economy has been facing some severe headwinds since the advent of Covid-19 in March 2020.  </a:t>
            </a:r>
          </a:p>
          <a:p>
            <a:pPr algn="just">
              <a:buFont typeface="Wingdings" panose="05000000000000000000" pitchFamily="2" charset="2"/>
              <a:buChar char="q"/>
            </a:pPr>
            <a:r>
              <a:rPr lang="en-US" kern="10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While Bangladesh recovered well and swiftly from Covid-19, this recovery was short-lived as global inflationary pressures of 2021-2022 and the Russian invasion of Ukraine in March 2022 destabilized the Bangladesh macroeconomy. </a:t>
            </a:r>
          </a:p>
          <a:p>
            <a:pPr algn="just">
              <a:buFont typeface="Wingdings" panose="05000000000000000000" pitchFamily="2" charset="2"/>
              <a:buChar char="q"/>
            </a:pPr>
            <a:r>
              <a:rPr lang="en-US" kern="10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GDP, investments and exports growth have all fallen, and severe macroeconomic imbalances have emerged </a:t>
            </a:r>
          </a:p>
          <a:p>
            <a:pPr algn="just">
              <a:buFont typeface="Wingdings" panose="05000000000000000000" pitchFamily="2" charset="2"/>
              <a:buChar char="q"/>
            </a:pPr>
            <a:r>
              <a:rPr lang="en-US" kern="10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These macroeconomic imbalances are reflected in rising inflation, depletion of foreign reserves, growing shortage of foreign exchange, and a sharp depreciation of the Bangladesh currency.</a:t>
            </a:r>
          </a:p>
          <a:p>
            <a:pPr algn="just">
              <a:buFont typeface="Wingdings" panose="05000000000000000000" pitchFamily="2" charset="2"/>
              <a:buChar char="q"/>
            </a:pPr>
            <a:r>
              <a:rPr lang="en-US" kern="10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 To avoid a further run on the reserves, the government has imposed import controls and increased interest rates that have lowered GDP growth.</a:t>
            </a:r>
          </a:p>
          <a:p>
            <a:pPr algn="just">
              <a:buFont typeface="Wingdings" panose="05000000000000000000" pitchFamily="2" charset="2"/>
              <a:buChar char="q"/>
            </a:pPr>
            <a:r>
              <a:rPr lang="en-US" kern="100" dirty="0">
                <a:solidFill>
                  <a:srgbClr val="000000"/>
                </a:solidFill>
                <a:effectLst/>
                <a:latin typeface="Times New Roman" panose="02020603050405020304" pitchFamily="18" charset="0"/>
                <a:ea typeface="Calibri" panose="020F0502020204030204" pitchFamily="34" charset="0"/>
                <a:cs typeface="Vrinda" panose="020B0502040204020203" pitchFamily="34" charset="0"/>
              </a:rPr>
              <a:t>Bangladesh’s international creditworthiness has been downgraded leading to increases in short-term and long-term international credit/loans, fall in FDI, and reduced access to private credits/loans.</a:t>
            </a:r>
            <a:endParaRPr lang="en-US" kern="100" dirty="0">
              <a:effectLst/>
              <a:latin typeface="Calibri" panose="020F0502020204030204" pitchFamily="34" charset="0"/>
              <a:ea typeface="Calibri" panose="020F0502020204030204" pitchFamily="34" charset="0"/>
              <a:cs typeface="Vrinda" panose="020B0502040204020203" pitchFamily="34" charset="0"/>
            </a:endParaRPr>
          </a:p>
        </p:txBody>
      </p:sp>
      <p:sp>
        <p:nvSpPr>
          <p:cNvPr id="2" name="TextBox 1">
            <a:extLst>
              <a:ext uri="{FF2B5EF4-FFF2-40B4-BE49-F238E27FC236}">
                <a16:creationId xmlns:a16="http://schemas.microsoft.com/office/drawing/2014/main" id="{572EC690-3250-4E74-84CD-71D34F505EC6}"/>
              </a:ext>
            </a:extLst>
          </p:cNvPr>
          <p:cNvSpPr txBox="1"/>
          <p:nvPr/>
        </p:nvSpPr>
        <p:spPr>
          <a:xfrm>
            <a:off x="4431029" y="684727"/>
            <a:ext cx="4606292" cy="276999"/>
          </a:xfrm>
          <a:prstGeom prst="rect">
            <a:avLst/>
          </a:prstGeom>
          <a:noFill/>
        </p:spPr>
        <p:txBody>
          <a:bodyPr wrap="square">
            <a:spAutoFit/>
          </a:bodyPr>
          <a:lstStyle/>
          <a:p>
            <a:pPr marL="114300" indent="0" algn="ctr">
              <a:buNone/>
            </a:pPr>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Table 2: Macroeconomic Outcomes 2019-2022 (% p.a.) </a:t>
            </a:r>
          </a:p>
        </p:txBody>
      </p:sp>
      <p:graphicFrame>
        <p:nvGraphicFramePr>
          <p:cNvPr id="6" name="Table 5">
            <a:extLst>
              <a:ext uri="{FF2B5EF4-FFF2-40B4-BE49-F238E27FC236}">
                <a16:creationId xmlns:a16="http://schemas.microsoft.com/office/drawing/2014/main" id="{A55360B0-ACD5-9724-2FBD-C2DFF3C055F2}"/>
              </a:ext>
            </a:extLst>
          </p:cNvPr>
          <p:cNvGraphicFramePr>
            <a:graphicFrameLocks noGrp="1"/>
          </p:cNvGraphicFramePr>
          <p:nvPr>
            <p:extLst>
              <p:ext uri="{D42A27DB-BD31-4B8C-83A1-F6EECF244321}">
                <p14:modId xmlns:p14="http://schemas.microsoft.com/office/powerpoint/2010/main" val="3889257703"/>
              </p:ext>
            </p:extLst>
          </p:nvPr>
        </p:nvGraphicFramePr>
        <p:xfrm>
          <a:off x="4749553" y="1109709"/>
          <a:ext cx="4287768" cy="3706660"/>
        </p:xfrm>
        <a:graphic>
          <a:graphicData uri="http://schemas.openxmlformats.org/drawingml/2006/table">
            <a:tbl>
              <a:tblPr firstRow="1" firstCol="1" bandRow="1">
                <a:tableStyleId>{3310E914-B784-4073-90B0-13F4E95F512E}</a:tableStyleId>
              </a:tblPr>
              <a:tblGrid>
                <a:gridCol w="2567747">
                  <a:extLst>
                    <a:ext uri="{9D8B030D-6E8A-4147-A177-3AD203B41FA5}">
                      <a16:colId xmlns:a16="http://schemas.microsoft.com/office/drawing/2014/main" val="1880972238"/>
                    </a:ext>
                  </a:extLst>
                </a:gridCol>
                <a:gridCol w="1720021">
                  <a:extLst>
                    <a:ext uri="{9D8B030D-6E8A-4147-A177-3AD203B41FA5}">
                      <a16:colId xmlns:a16="http://schemas.microsoft.com/office/drawing/2014/main" val="1845072347"/>
                    </a:ext>
                  </a:extLst>
                </a:gridCol>
              </a:tblGrid>
              <a:tr h="274803">
                <a:tc>
                  <a:txBody>
                    <a:bodyPr/>
                    <a:lstStyle/>
                    <a:p>
                      <a:pPr marL="0" marR="0" algn="just">
                        <a:lnSpc>
                          <a:spcPct val="115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Key Macroeconomic Indicators</a:t>
                      </a:r>
                      <a:endParaRPr lang="en-US" sz="1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tc>
                  <a:txBody>
                    <a:bodyPr/>
                    <a:lstStyle/>
                    <a:p>
                      <a:pPr marL="0" marR="0" algn="just">
                        <a:lnSpc>
                          <a:spcPct val="115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Av. rate of growth</a:t>
                      </a:r>
                      <a:endParaRPr lang="en-US" sz="1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1705739876"/>
                  </a:ext>
                </a:extLst>
              </a:tr>
              <a:tr h="243980">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GDP growth rate </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5.9</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1319136540"/>
                  </a:ext>
                </a:extLst>
              </a:tr>
              <a:tr h="243980">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Growth in per capita GNI (USD)</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4.7</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3568989106"/>
                  </a:ext>
                </a:extLst>
              </a:tr>
              <a:tr h="509166">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Growth in manufacturing sector GDP </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tc>
                  <a:txBody>
                    <a:bodyPr/>
                    <a:lstStyle/>
                    <a:p>
                      <a:pPr marL="0" marR="0" algn="just">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8.4</a:t>
                      </a:r>
                      <a:endParaRPr lang="en-US" sz="1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1236311472"/>
                  </a:ext>
                </a:extLst>
              </a:tr>
              <a:tr h="300963">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Growth in private investment</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tc>
                  <a:txBody>
                    <a:bodyPr/>
                    <a:lstStyle/>
                    <a:p>
                      <a:pPr marL="0" marR="0" algn="just">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5.3</a:t>
                      </a:r>
                      <a:endParaRPr lang="en-US" sz="1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2417052089"/>
                  </a:ext>
                </a:extLst>
              </a:tr>
              <a:tr h="243980">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Growth in government ADP</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tc>
                  <a:txBody>
                    <a:bodyPr/>
                    <a:lstStyle/>
                    <a:p>
                      <a:pPr marL="0" marR="0" algn="just">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0.1</a:t>
                      </a:r>
                      <a:endParaRPr lang="en-US" sz="1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2419964080"/>
                  </a:ext>
                </a:extLst>
              </a:tr>
              <a:tr h="243980">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Growth in exports (USD)</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tc>
                  <a:txBody>
                    <a:bodyPr/>
                    <a:lstStyle/>
                    <a:p>
                      <a:pPr marL="0" marR="0" algn="just">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7.1</a:t>
                      </a:r>
                      <a:endParaRPr lang="en-US" sz="1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2321997174"/>
                  </a:ext>
                </a:extLst>
              </a:tr>
              <a:tr h="509543">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Loss of Reserves (billion USD)</a:t>
                      </a:r>
                    </a:p>
                  </a:txBody>
                  <a:tcPr marL="56010" marR="56010" marT="0" marB="0"/>
                </a:tc>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41 (Aug 2021); 21 (Nov 2023)</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4045006029"/>
                  </a:ext>
                </a:extLst>
              </a:tr>
              <a:tr h="602320">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Taka depreciation between FY2019 and FY2023 (%)</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tc>
                  <a:txBody>
                    <a:bodyPr/>
                    <a:lstStyle/>
                    <a:p>
                      <a:pPr marL="0" marR="0" algn="just">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30</a:t>
                      </a:r>
                      <a:endParaRPr lang="en-US"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3485600527"/>
                  </a:ext>
                </a:extLst>
              </a:tr>
              <a:tr h="533945">
                <a:tc>
                  <a:txBody>
                    <a:bodyPr/>
                    <a:lstStyle/>
                    <a:p>
                      <a:pPr marL="0" marR="0" algn="just">
                        <a:lnSpc>
                          <a:spcPct val="115000"/>
                        </a:lnSpc>
                        <a:spcBef>
                          <a:spcPts val="0"/>
                        </a:spcBef>
                        <a:spcAft>
                          <a:spcPts val="0"/>
                        </a:spcAft>
                      </a:pPr>
                      <a:r>
                        <a:rPr lang="en-US" sz="1400" kern="100" baseline="0" dirty="0">
                          <a:effectLst/>
                          <a:latin typeface="Times New Roman" panose="02020603050405020304" pitchFamily="18" charset="0"/>
                          <a:cs typeface="Times New Roman" panose="02020603050405020304" pitchFamily="18" charset="0"/>
                        </a:rPr>
                        <a:t>Increase in inflation rate (%)</a:t>
                      </a:r>
                    </a:p>
                  </a:txBody>
                  <a:tcPr marL="56010" marR="56010" marT="0" marB="0"/>
                </a:tc>
                <a:tc>
                  <a:txBody>
                    <a:bodyPr/>
                    <a:lstStyle/>
                    <a:p>
                      <a:pPr marL="0" marR="0" algn="just">
                        <a:lnSpc>
                          <a:spcPct val="115000"/>
                        </a:lnSpc>
                        <a:spcBef>
                          <a:spcPts val="0"/>
                        </a:spcBef>
                        <a:spcAft>
                          <a:spcPts val="0"/>
                        </a:spcAft>
                      </a:pPr>
                      <a:r>
                        <a:rPr lang="en-US" sz="1400" kern="100" baseline="0" dirty="0">
                          <a:effectLst/>
                          <a:latin typeface="Times New Roman" panose="02020603050405020304" pitchFamily="18" charset="0"/>
                          <a:cs typeface="Times New Roman" panose="02020603050405020304" pitchFamily="18" charset="0"/>
                        </a:rPr>
                        <a:t>5.6 (FY2019); 9.9 Oct 2023.</a:t>
                      </a:r>
                      <a:endParaRPr lang="en-US" sz="1400" kern="100" baseline="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010" marR="56010" marT="0" marB="0"/>
                </a:tc>
                <a:extLst>
                  <a:ext uri="{0D108BD9-81ED-4DB2-BD59-A6C34878D82A}">
                    <a16:rowId xmlns:a16="http://schemas.microsoft.com/office/drawing/2014/main" val="1403677243"/>
                  </a:ext>
                </a:extLst>
              </a:tr>
            </a:tbl>
          </a:graphicData>
        </a:graphic>
      </p:graphicFrame>
    </p:spTree>
    <p:extLst>
      <p:ext uri="{BB962C8B-B14F-4D97-AF65-F5344CB8AC3E}">
        <p14:creationId xmlns:p14="http://schemas.microsoft.com/office/powerpoint/2010/main" val="78431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379" y="205352"/>
            <a:ext cx="6817039" cy="407419"/>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spcAft>
                <a:spcPts val="1200"/>
              </a:spcAft>
            </a:pPr>
            <a:r>
              <a:rPr lang="en-US" sz="19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Government Reform Policies </a:t>
            </a:r>
          </a:p>
        </p:txBody>
      </p:sp>
      <p:sp>
        <p:nvSpPr>
          <p:cNvPr id="5" name="Rectangle 4"/>
          <p:cNvSpPr/>
          <p:nvPr/>
        </p:nvSpPr>
        <p:spPr>
          <a:xfrm>
            <a:off x="186431" y="958788"/>
            <a:ext cx="8842159" cy="276999"/>
          </a:xfrm>
          <a:prstGeom prst="rect">
            <a:avLst/>
          </a:prstGeom>
        </p:spPr>
        <p:txBody>
          <a:bodyPr wrap="square">
            <a:spAutoFit/>
          </a:bodyPr>
          <a:lstStyle/>
          <a:p>
            <a:pPr algn="just"/>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p:txBody>
      </p:sp>
      <p:pic>
        <p:nvPicPr>
          <p:cNvPr id="9" name="Picture 8" descr="A picture containing application&#10;&#10;Description automatically generated">
            <a:extLst>
              <a:ext uri="{FF2B5EF4-FFF2-40B4-BE49-F238E27FC236}">
                <a16:creationId xmlns:a16="http://schemas.microsoft.com/office/drawing/2014/main" id="{A8459D10-5D76-4151-8D41-E35A8AFD8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3" name="TextBox 2">
            <a:extLst>
              <a:ext uri="{FF2B5EF4-FFF2-40B4-BE49-F238E27FC236}">
                <a16:creationId xmlns:a16="http://schemas.microsoft.com/office/drawing/2014/main" id="{2077C047-893C-D464-6F7C-9077C589C878}"/>
              </a:ext>
            </a:extLst>
          </p:cNvPr>
          <p:cNvSpPr txBox="1"/>
          <p:nvPr/>
        </p:nvSpPr>
        <p:spPr>
          <a:xfrm>
            <a:off x="115410" y="638487"/>
            <a:ext cx="8913180" cy="4039824"/>
          </a:xfrm>
          <a:prstGeom prst="rect">
            <a:avLst/>
          </a:prstGeom>
          <a:noFill/>
        </p:spPr>
        <p:txBody>
          <a:bodyPr wrap="square">
            <a:spAutoFit/>
          </a:bodyPr>
          <a:lstStyle/>
          <a:p>
            <a:pPr marL="285750" marR="0" lvl="0" indent="-285750" algn="just">
              <a:lnSpc>
                <a:spcPct val="115000"/>
              </a:lnSpc>
              <a:spcAft>
                <a:spcPts val="0"/>
              </a:spcAft>
              <a:buFont typeface="Arial" panose="020B0604020202020204" pitchFamily="34" charset="0"/>
              <a:buChar char="•"/>
            </a:pPr>
            <a:r>
              <a:rPr lang="en-US" sz="1600" kern="100" dirty="0">
                <a:effectLst/>
                <a:latin typeface="Calibri" panose="020F0502020204030204" pitchFamily="34" charset="0"/>
                <a:ea typeface="Calibri" panose="020F0502020204030204" pitchFamily="34" charset="0"/>
                <a:cs typeface="Vrinda" panose="020B0502040204020203" pitchFamily="34" charset="0"/>
              </a:rPr>
              <a:t>The Government’s initial response was to protect the currency by using its substantial reserves. </a:t>
            </a:r>
            <a:r>
              <a:rPr lang="en-US" sz="1600" kern="100" dirty="0">
                <a:latin typeface="Calibri" panose="020F0502020204030204" pitchFamily="34" charset="0"/>
                <a:ea typeface="Calibri" panose="020F0502020204030204" pitchFamily="34" charset="0"/>
                <a:cs typeface="Vrinda" panose="020B0502040204020203" pitchFamily="34" charset="0"/>
              </a:rPr>
              <a:t>It then imposed trade and exchange controls and depreciated the currency to stem the loss of  reserves.</a:t>
            </a:r>
            <a:r>
              <a:rPr lang="en-US" sz="1600" kern="100" dirty="0">
                <a:effectLst/>
                <a:latin typeface="Calibri" panose="020F0502020204030204" pitchFamily="34" charset="0"/>
                <a:ea typeface="Calibri" panose="020F0502020204030204" pitchFamily="34" charset="0"/>
                <a:cs typeface="Vrinda" panose="020B0502040204020203" pitchFamily="34" charset="0"/>
              </a:rPr>
              <a:t> </a:t>
            </a:r>
          </a:p>
          <a:p>
            <a:pPr marL="285750" marR="0" lvl="0" indent="-285750" algn="just">
              <a:lnSpc>
                <a:spcPct val="115000"/>
              </a:lnSpc>
              <a:spcAft>
                <a:spcPts val="0"/>
              </a:spcAft>
              <a:buFont typeface="Arial" panose="020B0604020202020204" pitchFamily="34" charset="0"/>
              <a:buChar char="•"/>
            </a:pPr>
            <a:r>
              <a:rPr lang="en-US" sz="1600" kern="100" dirty="0">
                <a:latin typeface="Calibri" panose="020F0502020204030204" pitchFamily="34" charset="0"/>
                <a:ea typeface="Calibri" panose="020F0502020204030204" pitchFamily="34" charset="0"/>
                <a:cs typeface="Vrinda" panose="020B0502040204020203" pitchFamily="34" charset="0"/>
              </a:rPr>
              <a:t>Initially, government was reluctant to raise the interest rate, but this policy was changed, and interest rates started rising since July 2023</a:t>
            </a:r>
          </a:p>
          <a:p>
            <a:pPr marL="285750" marR="0" lvl="0" indent="-285750" algn="just">
              <a:lnSpc>
                <a:spcPct val="115000"/>
              </a:lnSpc>
              <a:spcAft>
                <a:spcPts val="0"/>
              </a:spcAft>
              <a:buFont typeface="Arial" panose="020B0604020202020204" pitchFamily="34" charset="0"/>
              <a:buChar char="•"/>
            </a:pPr>
            <a:r>
              <a:rPr lang="en-US" sz="1600" kern="100" dirty="0">
                <a:effectLst/>
                <a:latin typeface="Calibri" panose="020F0502020204030204" pitchFamily="34" charset="0"/>
                <a:ea typeface="Calibri" panose="020F0502020204030204" pitchFamily="34" charset="0"/>
                <a:cs typeface="Vrinda" panose="020B0502040204020203" pitchFamily="34" charset="0"/>
              </a:rPr>
              <a:t>In July 2023, the government also reversed its earlier policy to finance the fiscal deficit through money creation.</a:t>
            </a:r>
          </a:p>
          <a:p>
            <a:pPr marL="285750" marR="0" lvl="0" indent="-285750" algn="just">
              <a:lnSpc>
                <a:spcPct val="115000"/>
              </a:lnSpc>
              <a:spcAft>
                <a:spcPts val="0"/>
              </a:spcAft>
              <a:buFont typeface="Arial" panose="020B0604020202020204" pitchFamily="34" charset="0"/>
              <a:buChar char="•"/>
            </a:pPr>
            <a:r>
              <a:rPr lang="en-US" sz="1600" kern="100" dirty="0">
                <a:latin typeface="Calibri" panose="020F0502020204030204" pitchFamily="34" charset="0"/>
                <a:ea typeface="Calibri" panose="020F0502020204030204" pitchFamily="34" charset="0"/>
                <a:cs typeface="Vrinda" panose="020B0502040204020203" pitchFamily="34" charset="0"/>
              </a:rPr>
              <a:t>Several fiscal measures were taken to increase revenues and cut subsidies through tax measures and energy price hikes.</a:t>
            </a:r>
          </a:p>
          <a:p>
            <a:pPr marL="285750" marR="0" lvl="0" indent="-285750" algn="just">
              <a:lnSpc>
                <a:spcPct val="115000"/>
              </a:lnSpc>
              <a:spcAft>
                <a:spcPts val="0"/>
              </a:spcAft>
              <a:buFont typeface="Arial" panose="020B0604020202020204" pitchFamily="34" charset="0"/>
              <a:buChar char="•"/>
            </a:pPr>
            <a:r>
              <a:rPr lang="en-US" sz="1600" kern="100" dirty="0">
                <a:latin typeface="Calibri" panose="020F0502020204030204" pitchFamily="34" charset="0"/>
                <a:ea typeface="Calibri" panose="020F0502020204030204" pitchFamily="34" charset="0"/>
                <a:cs typeface="Vrinda" panose="020B0502040204020203" pitchFamily="34" charset="0"/>
              </a:rPr>
              <a:t>The government’s annual development program has been sharply lowered, leading to zero growth in real terms between 2019 and 2023.</a:t>
            </a:r>
          </a:p>
          <a:p>
            <a:pPr marL="285750" marR="0" lvl="0" indent="-285750" algn="just">
              <a:lnSpc>
                <a:spcPct val="115000"/>
              </a:lnSpc>
              <a:spcAft>
                <a:spcPts val="0"/>
              </a:spcAft>
              <a:buFont typeface="Arial" panose="020B0604020202020204" pitchFamily="34" charset="0"/>
              <a:buChar char="•"/>
            </a:pPr>
            <a:r>
              <a:rPr lang="en-US" sz="1600" kern="100" dirty="0">
                <a:effectLst/>
                <a:latin typeface="Calibri" panose="020F0502020204030204" pitchFamily="34" charset="0"/>
                <a:ea typeface="Calibri" panose="020F0502020204030204" pitchFamily="34" charset="0"/>
                <a:cs typeface="Vrinda" panose="020B0502040204020203" pitchFamily="34" charset="0"/>
              </a:rPr>
              <a:t>The government entered on a 3-year program with the IMF effective February 2023. </a:t>
            </a:r>
          </a:p>
          <a:p>
            <a:pPr marL="285750" marR="0" lvl="0" indent="-285750" algn="just">
              <a:lnSpc>
                <a:spcPct val="115000"/>
              </a:lnSpc>
              <a:spcAft>
                <a:spcPts val="0"/>
              </a:spcAft>
              <a:buFont typeface="Arial" panose="020B0604020202020204" pitchFamily="34" charset="0"/>
              <a:buChar char="•"/>
            </a:pPr>
            <a:r>
              <a:rPr lang="en-US" sz="1600" kern="100" dirty="0">
                <a:latin typeface="Calibri" panose="020F0502020204030204" pitchFamily="34" charset="0"/>
                <a:ea typeface="Calibri" panose="020F0502020204030204" pitchFamily="34" charset="0"/>
                <a:cs typeface="Vrinda" panose="020B0502040204020203" pitchFamily="34" charset="0"/>
              </a:rPr>
              <a:t>The government also has sought budget support operations from the World Bank and the ADB.</a:t>
            </a:r>
          </a:p>
          <a:p>
            <a:pPr marL="285750" marR="0" lvl="0" indent="-285750" algn="just">
              <a:lnSpc>
                <a:spcPct val="115000"/>
              </a:lnSpc>
              <a:spcAft>
                <a:spcPts val="0"/>
              </a:spcAft>
              <a:buFont typeface="Arial" panose="020B0604020202020204" pitchFamily="34" charset="0"/>
              <a:buChar char="•"/>
            </a:pPr>
            <a:r>
              <a:rPr lang="en-US" sz="1600" kern="100" dirty="0">
                <a:effectLst/>
                <a:latin typeface="Calibri" panose="020F0502020204030204" pitchFamily="34" charset="0"/>
                <a:ea typeface="Calibri" panose="020F0502020204030204" pitchFamily="34" charset="0"/>
                <a:cs typeface="Vrinda" panose="020B0502040204020203" pitchFamily="34" charset="0"/>
              </a:rPr>
              <a:t>Given national elections scheduled for January 2024, pace of reform implementation has been slow, but expected to grow after elections.</a:t>
            </a:r>
          </a:p>
        </p:txBody>
      </p:sp>
    </p:spTree>
    <p:extLst>
      <p:ext uri="{BB962C8B-B14F-4D97-AF65-F5344CB8AC3E}">
        <p14:creationId xmlns:p14="http://schemas.microsoft.com/office/powerpoint/2010/main" val="3849956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2" name="Subtitle 1">
            <a:extLst>
              <a:ext uri="{FF2B5EF4-FFF2-40B4-BE49-F238E27FC236}">
                <a16:creationId xmlns:a16="http://schemas.microsoft.com/office/drawing/2014/main" id="{0552C5B0-22D5-66D2-D616-E829193B0D0E}"/>
              </a:ext>
            </a:extLst>
          </p:cNvPr>
          <p:cNvSpPr>
            <a:spLocks noGrp="1"/>
          </p:cNvSpPr>
          <p:nvPr>
            <p:ph type="subTitle" idx="2"/>
          </p:nvPr>
        </p:nvSpPr>
        <p:spPr>
          <a:xfrm>
            <a:off x="3931921" y="936625"/>
            <a:ext cx="4948168" cy="3925307"/>
          </a:xfrm>
        </p:spPr>
        <p:txBody>
          <a:bodyPr/>
          <a:lstStyle/>
          <a:p>
            <a:r>
              <a:rPr lang="en-US" b="1" dirty="0">
                <a:effectLst/>
                <a:latin typeface="Times New Roman" panose="02020603050405020304" pitchFamily="18" charset="0"/>
              </a:rPr>
              <a:t>Table 1: Development Performance 1972-2019</a:t>
            </a:r>
          </a:p>
          <a:p>
            <a:endParaRPr lang="en-US" dirty="0"/>
          </a:p>
        </p:txBody>
      </p:sp>
      <p:sp>
        <p:nvSpPr>
          <p:cNvPr id="5" name="Subtitle 4">
            <a:extLst>
              <a:ext uri="{FF2B5EF4-FFF2-40B4-BE49-F238E27FC236}">
                <a16:creationId xmlns:a16="http://schemas.microsoft.com/office/drawing/2014/main" id="{60D2239D-95FF-31D2-2875-C88F5E1FBF64}"/>
              </a:ext>
            </a:extLst>
          </p:cNvPr>
          <p:cNvSpPr>
            <a:spLocks noGrp="1"/>
          </p:cNvSpPr>
          <p:nvPr>
            <p:ph type="subTitle" idx="4"/>
          </p:nvPr>
        </p:nvSpPr>
        <p:spPr>
          <a:xfrm>
            <a:off x="263911" y="817757"/>
            <a:ext cx="4018439" cy="4192858"/>
          </a:xfrm>
        </p:spPr>
        <p:txBody>
          <a:bodyPr/>
          <a:lstStyle/>
          <a:p>
            <a:pPr marL="400050" indent="-285750" algn="l">
              <a:buFont typeface="Arial" panose="020B0604020202020204" pitchFamily="34" charset="0"/>
              <a:buChar char="•"/>
            </a:pPr>
            <a:r>
              <a:rPr lang="en-US" dirty="0">
                <a:latin typeface="Times New Roman" panose="02020603050405020304" pitchFamily="18" charset="0"/>
                <a:ea typeface="Calibri" panose="020F0502020204030204" pitchFamily="34" charset="0"/>
              </a:rPr>
              <a:t>In 1972  </a:t>
            </a:r>
            <a:r>
              <a:rPr lang="en-US" dirty="0">
                <a:effectLst/>
                <a:latin typeface="Times New Roman" panose="02020603050405020304" pitchFamily="18" charset="0"/>
                <a:ea typeface="Calibri" panose="020F0502020204030204" pitchFamily="34" charset="0"/>
              </a:rPr>
              <a:t>Bangladesh was one of the poorest countries in the world. Per capita GNI was </a:t>
            </a:r>
            <a:r>
              <a:rPr lang="en-US" dirty="0">
                <a:latin typeface="Times New Roman" panose="02020603050405020304" pitchFamily="18" charset="0"/>
                <a:ea typeface="Calibri" panose="020F0502020204030204" pitchFamily="34" charset="0"/>
              </a:rPr>
              <a:t>only</a:t>
            </a:r>
            <a:r>
              <a:rPr lang="en-US" dirty="0">
                <a:effectLst/>
                <a:latin typeface="Times New Roman" panose="02020603050405020304" pitchFamily="18" charset="0"/>
                <a:ea typeface="Calibri" panose="020F0502020204030204" pitchFamily="34" charset="0"/>
              </a:rPr>
              <a:t> $110; poverty rate was in the 80% plus range, and human capital was in dire straits.</a:t>
            </a:r>
          </a:p>
          <a:p>
            <a:pPr marL="400050" indent="-285750" algn="l">
              <a:buFont typeface="Arial" panose="020B0604020202020204" pitchFamily="34" charset="0"/>
              <a:buChar char="•"/>
            </a:pPr>
            <a:r>
              <a:rPr lang="en-US" dirty="0">
                <a:latin typeface="Times New Roman" panose="02020603050405020304" pitchFamily="18" charset="0"/>
                <a:ea typeface="Calibri" panose="020F0502020204030204" pitchFamily="34" charset="0"/>
              </a:rPr>
              <a:t>In 2015 Bangladesh per capita GNI crossed the threshold of World Bank defined lower middle -income country and in 2019 per capita GNI reached USD2209.</a:t>
            </a:r>
          </a:p>
          <a:p>
            <a:pPr marL="400050" indent="-285750" algn="l">
              <a:buFont typeface="Arial" panose="020B0604020202020204" pitchFamily="34" charset="0"/>
              <a:buChar char="•"/>
            </a:pPr>
            <a:r>
              <a:rPr lang="en-US" dirty="0">
                <a:latin typeface="Times New Roman" panose="02020603050405020304" pitchFamily="18" charset="0"/>
                <a:ea typeface="Calibri" panose="020F0502020204030204" pitchFamily="34" charset="0"/>
              </a:rPr>
              <a:t>Poverty declined from 80% to 22%</a:t>
            </a:r>
          </a:p>
          <a:p>
            <a:pPr marL="400050" indent="-285750" algn="l">
              <a:buFont typeface="Arial" panose="020B0604020202020204" pitchFamily="34" charset="0"/>
              <a:buChar char="•"/>
            </a:pPr>
            <a:r>
              <a:rPr lang="en-US" dirty="0">
                <a:latin typeface="Times New Roman" panose="02020603050405020304" pitchFamily="18" charset="0"/>
                <a:ea typeface="Calibri" panose="020F0502020204030204" pitchFamily="34" charset="0"/>
              </a:rPr>
              <a:t>Progress with human development was remarkable:   </a:t>
            </a:r>
          </a:p>
          <a:p>
            <a:pPr marL="114300" indent="0" algn="l"/>
            <a:r>
              <a:rPr lang="en-US" dirty="0">
                <a:latin typeface="Times New Roman" panose="02020603050405020304" pitchFamily="18" charset="0"/>
                <a:ea typeface="Calibri" panose="020F0502020204030204" pitchFamily="34" charset="0"/>
              </a:rPr>
              <a:t>        --Life expectancy rose from 45 years to 72 years</a:t>
            </a:r>
          </a:p>
          <a:p>
            <a:pPr marL="114300" indent="0" algn="l"/>
            <a:r>
              <a:rPr lang="en-US" dirty="0">
                <a:latin typeface="Times New Roman" panose="02020603050405020304" pitchFamily="18" charset="0"/>
                <a:ea typeface="Calibri" panose="020F0502020204030204" pitchFamily="34" charset="0"/>
              </a:rPr>
              <a:t>        ---Infant mortality fell from 140/1000 to 22/1000</a:t>
            </a:r>
          </a:p>
          <a:p>
            <a:pPr marL="114300" indent="0" algn="l"/>
            <a:r>
              <a:rPr lang="en-US" dirty="0">
                <a:latin typeface="Times New Roman" panose="02020603050405020304" pitchFamily="18" charset="0"/>
                <a:ea typeface="Calibri" panose="020F0502020204030204" pitchFamily="34" charset="0"/>
              </a:rPr>
              <a:t>        ---Adult literacy rate climbed from 20% to 74%</a:t>
            </a:r>
          </a:p>
          <a:p>
            <a:pPr marL="114300" indent="0" algn="l"/>
            <a:r>
              <a:rPr lang="en-US" dirty="0">
                <a:latin typeface="Times New Roman" panose="02020603050405020304" pitchFamily="18" charset="0"/>
                <a:ea typeface="Calibri" panose="020F0502020204030204" pitchFamily="34" charset="0"/>
              </a:rPr>
              <a:t>        --Population growth rate decelerated from 2.4% to 1.2% .  </a:t>
            </a:r>
            <a:endParaRPr lang="en-US" dirty="0"/>
          </a:p>
        </p:txBody>
      </p:sp>
      <p:sp>
        <p:nvSpPr>
          <p:cNvPr id="468" name="Google Shape;468;p31"/>
          <p:cNvSpPr txBox="1">
            <a:spLocks noGrp="1"/>
          </p:cNvSpPr>
          <p:nvPr>
            <p:ph type="title" idx="4294967295"/>
          </p:nvPr>
        </p:nvSpPr>
        <p:spPr>
          <a:xfrm>
            <a:off x="-1" y="1"/>
            <a:ext cx="8880089" cy="646331"/>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br>
              <a:rPr lang="en-US" sz="1800" dirty="0">
                <a:latin typeface="Open Sans" panose="020B0606030504020204" pitchFamily="34" charset="0"/>
                <a:ea typeface="Open Sans" panose="020B0606030504020204" pitchFamily="34" charset="0"/>
                <a:cs typeface="Open Sans" panose="020B0606030504020204" pitchFamily="34" charset="0"/>
              </a:rPr>
            </a:br>
            <a:r>
              <a:rPr lang="en-US" sz="1800" dirty="0">
                <a:latin typeface="Open Sans" panose="020B0606030504020204" pitchFamily="34" charset="0"/>
                <a:ea typeface="Open Sans" panose="020B0606030504020204" pitchFamily="34" charset="0"/>
                <a:cs typeface="Open Sans" panose="020B0606030504020204" pitchFamily="34" charset="0"/>
              </a:rPr>
              <a:t>                     </a:t>
            </a:r>
            <a:r>
              <a:rPr lang="en-US" sz="2400" dirty="0">
                <a:latin typeface="Open Sans" panose="020B0606030504020204" pitchFamily="34" charset="0"/>
                <a:ea typeface="Open Sans" panose="020B0606030504020204" pitchFamily="34" charset="0"/>
                <a:cs typeface="Open Sans" panose="020B0606030504020204" pitchFamily="34" charset="0"/>
              </a:rPr>
              <a:t>Long Term Progress with Development</a:t>
            </a:r>
            <a:br>
              <a:rPr lang="en-US" sz="1800" dirty="0">
                <a:latin typeface="Open Sans" panose="020B0606030504020204" pitchFamily="34" charset="0"/>
                <a:ea typeface="Open Sans" panose="020B0606030504020204" pitchFamily="34" charset="0"/>
                <a:cs typeface="Open Sans" panose="020B0606030504020204" pitchFamily="34" charset="0"/>
              </a:rPr>
            </a:br>
            <a:endParaRPr lang="en-US" sz="1800" dirty="0">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3" descr="A picture containing application&#10;&#10;Description automatically generated">
            <a:extLst>
              <a:ext uri="{FF2B5EF4-FFF2-40B4-BE49-F238E27FC236}">
                <a16:creationId xmlns:a16="http://schemas.microsoft.com/office/drawing/2014/main" id="{658F2B66-E3C5-491F-888D-2B528CA9D07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graphicFrame>
        <p:nvGraphicFramePr>
          <p:cNvPr id="14" name="Table 13">
            <a:extLst>
              <a:ext uri="{FF2B5EF4-FFF2-40B4-BE49-F238E27FC236}">
                <a16:creationId xmlns:a16="http://schemas.microsoft.com/office/drawing/2014/main" id="{D40DECEE-997C-B9E0-D09E-7C1CCF8EF1B6}"/>
              </a:ext>
            </a:extLst>
          </p:cNvPr>
          <p:cNvGraphicFramePr>
            <a:graphicFrameLocks noGrp="1"/>
          </p:cNvGraphicFramePr>
          <p:nvPr>
            <p:extLst>
              <p:ext uri="{D42A27DB-BD31-4B8C-83A1-F6EECF244321}">
                <p14:modId xmlns:p14="http://schemas.microsoft.com/office/powerpoint/2010/main" val="1504179427"/>
              </p:ext>
            </p:extLst>
          </p:nvPr>
        </p:nvGraphicFramePr>
        <p:xfrm>
          <a:off x="4418152" y="1402672"/>
          <a:ext cx="4606548" cy="2831808"/>
        </p:xfrm>
        <a:graphic>
          <a:graphicData uri="http://schemas.openxmlformats.org/drawingml/2006/table">
            <a:tbl>
              <a:tblPr firstRow="1" firstCol="1" bandRow="1">
                <a:tableStyleId>{3310E914-B784-4073-90B0-13F4E95F512E}</a:tableStyleId>
              </a:tblPr>
              <a:tblGrid>
                <a:gridCol w="2441710">
                  <a:extLst>
                    <a:ext uri="{9D8B030D-6E8A-4147-A177-3AD203B41FA5}">
                      <a16:colId xmlns:a16="http://schemas.microsoft.com/office/drawing/2014/main" val="3192668941"/>
                    </a:ext>
                  </a:extLst>
                </a:gridCol>
                <a:gridCol w="782685">
                  <a:extLst>
                    <a:ext uri="{9D8B030D-6E8A-4147-A177-3AD203B41FA5}">
                      <a16:colId xmlns:a16="http://schemas.microsoft.com/office/drawing/2014/main" val="786210301"/>
                    </a:ext>
                  </a:extLst>
                </a:gridCol>
                <a:gridCol w="641464">
                  <a:extLst>
                    <a:ext uri="{9D8B030D-6E8A-4147-A177-3AD203B41FA5}">
                      <a16:colId xmlns:a16="http://schemas.microsoft.com/office/drawing/2014/main" val="3004253869"/>
                    </a:ext>
                  </a:extLst>
                </a:gridCol>
                <a:gridCol w="740689">
                  <a:extLst>
                    <a:ext uri="{9D8B030D-6E8A-4147-A177-3AD203B41FA5}">
                      <a16:colId xmlns:a16="http://schemas.microsoft.com/office/drawing/2014/main" val="1038166944"/>
                    </a:ext>
                  </a:extLst>
                </a:gridCol>
              </a:tblGrid>
              <a:tr h="376040">
                <a:tc>
                  <a:txBody>
                    <a:bodyPr/>
                    <a:lstStyle/>
                    <a:p>
                      <a:pPr marL="0" marR="0">
                        <a:lnSpc>
                          <a:spcPct val="106000"/>
                        </a:lnSpc>
                        <a:spcBef>
                          <a:spcPts val="0"/>
                        </a:spcBef>
                        <a:spcAft>
                          <a:spcPts val="0"/>
                        </a:spcAft>
                      </a:pPr>
                      <a:r>
                        <a:rPr lang="en-US" sz="1700" b="1" kern="1200" dirty="0">
                          <a:effectLst/>
                          <a:latin typeface="Times New Roman" panose="02020603050405020304" pitchFamily="18" charset="0"/>
                          <a:cs typeface="Times New Roman" panose="02020603050405020304" pitchFamily="18" charset="0"/>
                        </a:rPr>
                        <a:t>Indicators</a:t>
                      </a:r>
                      <a:endParaRPr lang="en-US" sz="1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b="1" kern="1200" dirty="0">
                          <a:effectLst/>
                          <a:latin typeface="Times New Roman" panose="02020603050405020304" pitchFamily="18" charset="0"/>
                          <a:cs typeface="Times New Roman" panose="02020603050405020304" pitchFamily="18" charset="0"/>
                        </a:rPr>
                        <a:t>1972</a:t>
                      </a:r>
                      <a:endParaRPr lang="en-US" sz="1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b="1" kern="1200">
                          <a:effectLst/>
                          <a:latin typeface="Times New Roman" panose="02020603050405020304" pitchFamily="18" charset="0"/>
                          <a:cs typeface="Times New Roman" panose="02020603050405020304" pitchFamily="18" charset="0"/>
                        </a:rPr>
                        <a:t>2000</a:t>
                      </a:r>
                      <a:endParaRPr lang="en-US" sz="17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b="1" kern="1200" dirty="0">
                          <a:effectLst/>
                          <a:latin typeface="Times New Roman" panose="02020603050405020304" pitchFamily="18" charset="0"/>
                          <a:cs typeface="Times New Roman" panose="02020603050405020304" pitchFamily="18" charset="0"/>
                        </a:rPr>
                        <a:t>2019</a:t>
                      </a:r>
                      <a:endParaRPr lang="en-US" sz="1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6982213"/>
                  </a:ext>
                </a:extLst>
              </a:tr>
              <a:tr h="384918">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GNI per capita ($)</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110</a:t>
                      </a:r>
                    </a:p>
                  </a:txBody>
                  <a:tcPr marL="68580" marR="68580" marT="0" marB="0"/>
                </a:tc>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581</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a:effectLst/>
                          <a:latin typeface="Times New Roman" panose="02020603050405020304" pitchFamily="18" charset="0"/>
                          <a:cs typeface="Times New Roman" panose="02020603050405020304" pitchFamily="18" charset="0"/>
                        </a:rPr>
                        <a:t>2209</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9409100"/>
                  </a:ext>
                </a:extLst>
              </a:tr>
              <a:tr h="384918">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Poverty (UPL) (%)</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dirty="0">
                          <a:effectLst/>
                          <a:latin typeface="Times New Roman" panose="02020603050405020304" pitchFamily="18" charset="0"/>
                          <a:cs typeface="Times New Roman" panose="02020603050405020304" pitchFamily="18" charset="0"/>
                        </a:rPr>
                        <a:t>82</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a:effectLst/>
                          <a:latin typeface="Times New Roman" panose="02020603050405020304" pitchFamily="18" charset="0"/>
                          <a:cs typeface="Times New Roman" panose="02020603050405020304" pitchFamily="18" charset="0"/>
                        </a:rPr>
                        <a:t>52.3</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a:effectLst/>
                          <a:latin typeface="Times New Roman" panose="02020603050405020304" pitchFamily="18" charset="0"/>
                          <a:cs typeface="Times New Roman" panose="02020603050405020304" pitchFamily="18" charset="0"/>
                        </a:rPr>
                        <a:t>21.8</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69552"/>
                  </a:ext>
                </a:extLst>
              </a:tr>
              <a:tr h="384918">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Life expectancy (years)</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a:effectLst/>
                          <a:latin typeface="Times New Roman" panose="02020603050405020304" pitchFamily="18" charset="0"/>
                          <a:cs typeface="Times New Roman" panose="02020603050405020304" pitchFamily="18" charset="0"/>
                        </a:rPr>
                        <a:t>44.9</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a:effectLst/>
                          <a:latin typeface="Times New Roman" panose="02020603050405020304" pitchFamily="18" charset="0"/>
                          <a:cs typeface="Times New Roman" panose="02020603050405020304" pitchFamily="18" charset="0"/>
                        </a:rPr>
                        <a:t>63.6</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a:effectLst/>
                          <a:latin typeface="Times New Roman" panose="02020603050405020304" pitchFamily="18" charset="0"/>
                          <a:cs typeface="Times New Roman" panose="02020603050405020304" pitchFamily="18" charset="0"/>
                        </a:rPr>
                        <a:t>72.3</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4475802"/>
                  </a:ext>
                </a:extLst>
              </a:tr>
              <a:tr h="384918">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Infant mortality (%)</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a:effectLst/>
                          <a:latin typeface="Times New Roman" panose="02020603050405020304" pitchFamily="18" charset="0"/>
                          <a:cs typeface="Times New Roman" panose="02020603050405020304" pitchFamily="18" charset="0"/>
                        </a:rPr>
                        <a:t>140</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58</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22</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7638785"/>
                  </a:ext>
                </a:extLst>
              </a:tr>
              <a:tr h="384918">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Adult Literacy (%)</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a:effectLst/>
                          <a:latin typeface="Times New Roman" panose="02020603050405020304" pitchFamily="18" charset="0"/>
                          <a:cs typeface="Times New Roman" panose="02020603050405020304" pitchFamily="18" charset="0"/>
                        </a:rPr>
                        <a:t>20.2</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a:effectLst/>
                          <a:latin typeface="Times New Roman" panose="02020603050405020304" pitchFamily="18" charset="0"/>
                          <a:cs typeface="Times New Roman" panose="02020603050405020304" pitchFamily="18" charset="0"/>
                        </a:rPr>
                        <a:t>52.8</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a:effectLst/>
                          <a:latin typeface="Times New Roman" panose="02020603050405020304" pitchFamily="18" charset="0"/>
                          <a:cs typeface="Times New Roman" panose="02020603050405020304" pitchFamily="18" charset="0"/>
                        </a:rPr>
                        <a:t>73.9</a:t>
                      </a: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1763113"/>
                  </a:ext>
                </a:extLst>
              </a:tr>
              <a:tr h="503574">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Population growth rate (%)</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2.4</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1.4</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6000"/>
                        </a:lnSpc>
                        <a:spcBef>
                          <a:spcPts val="0"/>
                        </a:spcBef>
                        <a:spcAft>
                          <a:spcPts val="0"/>
                        </a:spcAft>
                      </a:pPr>
                      <a:r>
                        <a:rPr lang="en-US" sz="1700" kern="1200" dirty="0">
                          <a:effectLst/>
                          <a:latin typeface="Times New Roman" panose="02020603050405020304" pitchFamily="18" charset="0"/>
                          <a:cs typeface="Times New Roman" panose="02020603050405020304" pitchFamily="18" charset="0"/>
                        </a:rPr>
                        <a:t>1.2</a:t>
                      </a:r>
                      <a:endParaRPr lang="en-US"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2950369"/>
                  </a:ext>
                </a:extLst>
              </a:tr>
            </a:tbl>
          </a:graphicData>
        </a:graphic>
      </p:graphicFrame>
      <p:sp>
        <p:nvSpPr>
          <p:cNvPr id="15" name="Rectangle 7">
            <a:extLst>
              <a:ext uri="{FF2B5EF4-FFF2-40B4-BE49-F238E27FC236}">
                <a16:creationId xmlns:a16="http://schemas.microsoft.com/office/drawing/2014/main" id="{A2D1098C-B0BB-FD39-EC61-04F7966C2296}"/>
              </a:ext>
            </a:extLst>
          </p:cNvPr>
          <p:cNvSpPr>
            <a:spLocks noChangeArrowheads="1"/>
          </p:cNvSpPr>
          <p:nvPr/>
        </p:nvSpPr>
        <p:spPr bwMode="auto">
          <a:xfrm>
            <a:off x="4076532" y="936623"/>
            <a:ext cx="70802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9">
            <a:extLst>
              <a:ext uri="{FF2B5EF4-FFF2-40B4-BE49-F238E27FC236}">
                <a16:creationId xmlns:a16="http://schemas.microsoft.com/office/drawing/2014/main" id="{879285F6-DB91-99AC-19F0-4A5CBD9AA135}"/>
              </a:ext>
            </a:extLst>
          </p:cNvPr>
          <p:cNvSpPr>
            <a:spLocks noChangeArrowheads="1"/>
          </p:cNvSpPr>
          <p:nvPr/>
        </p:nvSpPr>
        <p:spPr bwMode="auto">
          <a:xfrm>
            <a:off x="4206277" y="4263976"/>
            <a:ext cx="460654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30000" dirty="0">
                <a:ln>
                  <a:noFill/>
                </a:ln>
                <a:solidFill>
                  <a:schemeClr val="tx1"/>
                </a:solidFill>
                <a:effectLst/>
                <a:latin typeface="Calibri" panose="020F0502020204030204" pitchFamily="34" charset="0"/>
                <a:ea typeface="Calibri" panose="020F0502020204030204" pitchFamily="34" charset="0"/>
                <a:cs typeface="Vrinda" panose="020B0502040204020203" pitchFamily="34" charset="0"/>
                <a:hlinkClick r:id="rId4"/>
              </a:rPr>
              <a:t>[</a:t>
            </a:r>
            <a:r>
              <a:rPr kumimoji="0" lang="en-US" altLang="en-US" sz="1000" b="0" i="0" u="none" strike="noStrike" cap="none" normalizeH="0" baseline="30000" dirty="0" bmk="">
                <a:ln>
                  <a:noFill/>
                </a:ln>
                <a:solidFill>
                  <a:schemeClr val="tx1"/>
                </a:solidFill>
                <a:effectLst/>
                <a:latin typeface="Calibri" panose="020F0502020204030204" pitchFamily="34" charset="0"/>
                <a:ea typeface="Calibri" panose="020F0502020204030204" pitchFamily="34" charset="0"/>
                <a:cs typeface="Vrinda" panose="020B0502040204020203" pitchFamily="34" charset="0"/>
                <a:hlinkClick r:id="rId4"/>
              </a:rPr>
              <a:t>1</a:t>
            </a:r>
            <a:r>
              <a:rPr kumimoji="0" lang="en-US" altLang="en-US" sz="1100" b="0" i="0" u="none" strike="noStrike" cap="none" normalizeH="0" baseline="30000" dirty="0" bmk="">
                <a:ln>
                  <a:noFill/>
                </a:ln>
                <a:solidFill>
                  <a:schemeClr val="tx1"/>
                </a:solidFill>
                <a:effectLst/>
                <a:latin typeface="Calibri" panose="020F0502020204030204" pitchFamily="34" charset="0"/>
                <a:ea typeface="Calibri" panose="020F0502020204030204" pitchFamily="34" charset="0"/>
                <a:cs typeface="Vrinda" panose="020B0502040204020203" pitchFamily="34" charset="0"/>
                <a:hlinkClick r:id="rId4"/>
              </a:rPr>
              <a:t>]</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Vrinda" panose="020B0502040204020203" pitchFamily="34" charset="0"/>
              </a:rPr>
              <a:t> </a:t>
            </a:r>
            <a:r>
              <a:rPr lang="en-US" altLang="en-US" sz="1100" dirty="0">
                <a:solidFill>
                  <a:schemeClr val="tx1"/>
                </a:solidFill>
                <a:latin typeface="Calibri" panose="020F0502020204030204" pitchFamily="34" charset="0"/>
                <a:ea typeface="Calibri" panose="020F0502020204030204" pitchFamily="34" charset="0"/>
                <a:cs typeface="Vrinda" panose="020B0502040204020203" pitchFamily="34" charset="0"/>
              </a:rPr>
              <a:t>UPL 1972 r</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Vrinda" panose="020B0502040204020203" pitchFamily="34" charset="0"/>
              </a:rPr>
              <a:t>efers to 1973 based on daily intake of 2122 calories per person</a:t>
            </a:r>
            <a:r>
              <a:rPr kumimoji="0" lang="en-US" altLang="en-US" sz="1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Vrinda" panose="020B0502040204020203"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3495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33"/>
        <p:cNvGrpSpPr/>
        <p:nvPr/>
      </p:nvGrpSpPr>
      <p:grpSpPr>
        <a:xfrm>
          <a:off x="0" y="0"/>
          <a:ext cx="0" cy="0"/>
          <a:chOff x="0" y="0"/>
          <a:chExt cx="0" cy="0"/>
        </a:xfrm>
      </p:grpSpPr>
      <p:sp>
        <p:nvSpPr>
          <p:cNvPr id="1134" name="Google Shape;1134;p63"/>
          <p:cNvSpPr txBox="1">
            <a:spLocks noGrp="1"/>
          </p:cNvSpPr>
          <p:nvPr>
            <p:ph type="title"/>
          </p:nvPr>
        </p:nvSpPr>
        <p:spPr>
          <a:xfrm>
            <a:off x="540000" y="363275"/>
            <a:ext cx="8284404" cy="572700"/>
          </a:xfrm>
          <a:prstGeom prst="rect">
            <a:avLst/>
          </a:prstGeom>
        </p:spPr>
        <p:txBody>
          <a:bodyPr spcFirstLastPara="1" wrap="square" lIns="91425" tIns="91425" rIns="91425" bIns="91425" anchor="t" anchorCtr="0">
            <a:noAutofit/>
          </a:bodyPr>
          <a:lstStyle/>
          <a:p>
            <a:pPr>
              <a:buClr>
                <a:srgbClr val="000000"/>
              </a:buClr>
              <a:buSzPts val="1100"/>
            </a:pP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Bangladesh, Pakistan Development Performance Comparison 1972-2020</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sz="2800" dirty="0">
              <a:solidFill>
                <a:srgbClr val="FFFFFF"/>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135" name="Google Shape;1135;p63"/>
          <p:cNvSpPr txBox="1">
            <a:spLocks noGrp="1"/>
          </p:cNvSpPr>
          <p:nvPr>
            <p:ph type="body" idx="1"/>
          </p:nvPr>
        </p:nvSpPr>
        <p:spPr>
          <a:xfrm>
            <a:off x="276225" y="1038687"/>
            <a:ext cx="8734425" cy="3904787"/>
          </a:xfrm>
          <a:prstGeom prst="rect">
            <a:avLst/>
          </a:prstGeom>
        </p:spPr>
        <p:txBody>
          <a:bodyPr spcFirstLastPara="1" wrap="square" lIns="91425" tIns="91425" rIns="91425" bIns="91425" anchor="t" anchorCtr="0">
            <a:noAutofit/>
          </a:bodyPr>
          <a:lstStyle/>
          <a:p>
            <a:pPr marL="336550" indent="-171450" algn="just">
              <a:spcBef>
                <a:spcPts val="400"/>
              </a:spcBef>
              <a:buClr>
                <a:schemeClr val="tx1"/>
              </a:buClr>
              <a:buSzPts val="1000"/>
              <a:buFont typeface="Wingdings" panose="05000000000000000000" pitchFamily="2" charset="2"/>
              <a:buChar char="q"/>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endParaRPr>
          </a:p>
        </p:txBody>
      </p:sp>
      <p:pic>
        <p:nvPicPr>
          <p:cNvPr id="4" name="Picture 3" descr="A picture containing application&#10;&#10;Description automatically generated">
            <a:extLst>
              <a:ext uri="{FF2B5EF4-FFF2-40B4-BE49-F238E27FC236}">
                <a16:creationId xmlns:a16="http://schemas.microsoft.com/office/drawing/2014/main" id="{2B8EB0F8-37CF-4C02-9347-93076FF2081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graphicFrame>
        <p:nvGraphicFramePr>
          <p:cNvPr id="5" name="Table 4">
            <a:extLst>
              <a:ext uri="{FF2B5EF4-FFF2-40B4-BE49-F238E27FC236}">
                <a16:creationId xmlns:a16="http://schemas.microsoft.com/office/drawing/2014/main" id="{330AAF04-17DB-4E12-4DA5-532C826D3953}"/>
              </a:ext>
            </a:extLst>
          </p:cNvPr>
          <p:cNvGraphicFramePr>
            <a:graphicFrameLocks noGrp="1"/>
          </p:cNvGraphicFramePr>
          <p:nvPr>
            <p:extLst>
              <p:ext uri="{D42A27DB-BD31-4B8C-83A1-F6EECF244321}">
                <p14:modId xmlns:p14="http://schemas.microsoft.com/office/powerpoint/2010/main" val="2665031337"/>
              </p:ext>
            </p:extLst>
          </p:nvPr>
        </p:nvGraphicFramePr>
        <p:xfrm>
          <a:off x="1162974" y="825624"/>
          <a:ext cx="7423269" cy="4216893"/>
        </p:xfrm>
        <a:graphic>
          <a:graphicData uri="http://schemas.openxmlformats.org/drawingml/2006/table">
            <a:tbl>
              <a:tblPr firstRow="1" firstCol="1" bandRow="1">
                <a:tableStyleId>{3310E914-B784-4073-90B0-13F4E95F512E}</a:tableStyleId>
              </a:tblPr>
              <a:tblGrid>
                <a:gridCol w="3741828">
                  <a:extLst>
                    <a:ext uri="{9D8B030D-6E8A-4147-A177-3AD203B41FA5}">
                      <a16:colId xmlns:a16="http://schemas.microsoft.com/office/drawing/2014/main" val="3517890228"/>
                    </a:ext>
                  </a:extLst>
                </a:gridCol>
                <a:gridCol w="919584">
                  <a:extLst>
                    <a:ext uri="{9D8B030D-6E8A-4147-A177-3AD203B41FA5}">
                      <a16:colId xmlns:a16="http://schemas.microsoft.com/office/drawing/2014/main" val="1074804568"/>
                    </a:ext>
                  </a:extLst>
                </a:gridCol>
                <a:gridCol w="873443">
                  <a:extLst>
                    <a:ext uri="{9D8B030D-6E8A-4147-A177-3AD203B41FA5}">
                      <a16:colId xmlns:a16="http://schemas.microsoft.com/office/drawing/2014/main" val="1129911905"/>
                    </a:ext>
                  </a:extLst>
                </a:gridCol>
                <a:gridCol w="946229">
                  <a:extLst>
                    <a:ext uri="{9D8B030D-6E8A-4147-A177-3AD203B41FA5}">
                      <a16:colId xmlns:a16="http://schemas.microsoft.com/office/drawing/2014/main" val="3808457115"/>
                    </a:ext>
                  </a:extLst>
                </a:gridCol>
                <a:gridCol w="942185">
                  <a:extLst>
                    <a:ext uri="{9D8B030D-6E8A-4147-A177-3AD203B41FA5}">
                      <a16:colId xmlns:a16="http://schemas.microsoft.com/office/drawing/2014/main" val="3226309503"/>
                    </a:ext>
                  </a:extLst>
                </a:gridCol>
              </a:tblGrid>
              <a:tr h="185349">
                <a:tc>
                  <a:txBody>
                    <a:bodyPr/>
                    <a:lstStyle/>
                    <a:p>
                      <a:pPr marL="0" marR="0" algn="ctr">
                        <a:lnSpc>
                          <a:spcPct val="115000"/>
                        </a:lnSpc>
                        <a:spcBef>
                          <a:spcPts val="0"/>
                        </a:spcBef>
                        <a:spcAft>
                          <a:spcPts val="0"/>
                        </a:spcAft>
                      </a:pPr>
                      <a:r>
                        <a:rPr lang="en-US" sz="1100" b="1" kern="100" dirty="0">
                          <a:effectLst/>
                        </a:rPr>
                        <a:t>Indicators</a:t>
                      </a:r>
                      <a:endParaRPr lang="en-US"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7434" marR="47434" marT="0" marB="0"/>
                </a:tc>
                <a:tc gridSpan="2">
                  <a:txBody>
                    <a:bodyPr/>
                    <a:lstStyle/>
                    <a:p>
                      <a:pPr marL="0" marR="0" algn="ctr">
                        <a:lnSpc>
                          <a:spcPct val="115000"/>
                        </a:lnSpc>
                        <a:spcBef>
                          <a:spcPts val="0"/>
                        </a:spcBef>
                        <a:spcAft>
                          <a:spcPts val="0"/>
                        </a:spcAft>
                      </a:pPr>
                      <a:r>
                        <a:rPr lang="en-US" sz="1100" b="1" kern="100" dirty="0">
                          <a:effectLst/>
                        </a:rPr>
                        <a:t>Bangladesh</a:t>
                      </a:r>
                      <a:endParaRPr lang="en-US"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7434" marR="47434" marT="0" marB="0"/>
                </a:tc>
                <a:tc hMerge="1">
                  <a:txBody>
                    <a:bodyPr/>
                    <a:lstStyle/>
                    <a:p>
                      <a:endParaRPr lang="en-US"/>
                    </a:p>
                  </a:txBody>
                  <a:tcPr/>
                </a:tc>
                <a:tc gridSpan="2">
                  <a:txBody>
                    <a:bodyPr/>
                    <a:lstStyle/>
                    <a:p>
                      <a:pPr marL="0" marR="0" algn="ctr">
                        <a:lnSpc>
                          <a:spcPct val="115000"/>
                        </a:lnSpc>
                        <a:spcBef>
                          <a:spcPts val="0"/>
                        </a:spcBef>
                        <a:spcAft>
                          <a:spcPts val="0"/>
                        </a:spcAft>
                      </a:pPr>
                      <a:r>
                        <a:rPr lang="en-US" sz="1100" b="1" kern="100" dirty="0">
                          <a:effectLst/>
                        </a:rPr>
                        <a:t>Pakistan</a:t>
                      </a:r>
                      <a:endParaRPr lang="en-US"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7434" marR="47434" marT="0" marB="0"/>
                </a:tc>
                <a:tc hMerge="1">
                  <a:txBody>
                    <a:bodyPr/>
                    <a:lstStyle/>
                    <a:p>
                      <a:endParaRPr lang="en-US"/>
                    </a:p>
                  </a:txBody>
                  <a:tcPr/>
                </a:tc>
                <a:extLst>
                  <a:ext uri="{0D108BD9-81ED-4DB2-BD59-A6C34878D82A}">
                    <a16:rowId xmlns:a16="http://schemas.microsoft.com/office/drawing/2014/main" val="2431136923"/>
                  </a:ext>
                </a:extLst>
              </a:tr>
              <a:tr h="185349">
                <a:tc>
                  <a:txBody>
                    <a:bodyPr/>
                    <a:lstStyle/>
                    <a:p>
                      <a:pPr marL="0" marR="0" algn="ctr">
                        <a:lnSpc>
                          <a:spcPct val="115000"/>
                        </a:lnSpc>
                        <a:spcBef>
                          <a:spcPts val="0"/>
                        </a:spcBef>
                        <a:spcAft>
                          <a:spcPts val="0"/>
                        </a:spcAft>
                      </a:pPr>
                      <a:r>
                        <a:rPr lang="en-US" sz="1100" kern="100" dirty="0">
                          <a:effectLst/>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b="1" kern="100">
                          <a:effectLst/>
                        </a:rPr>
                        <a:t>1972</a:t>
                      </a:r>
                      <a:endParaRPr lang="en-US" sz="1100" b="1" kern="100">
                        <a:effectLst/>
                        <a:latin typeface="Calibri" panose="020F0502020204030204" pitchFamily="34"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b="1" kern="100">
                          <a:effectLst/>
                        </a:rPr>
                        <a:t>2020</a:t>
                      </a:r>
                      <a:endParaRPr lang="en-US" sz="1100" b="1" kern="100">
                        <a:effectLst/>
                        <a:latin typeface="Calibri" panose="020F0502020204030204" pitchFamily="34"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b="1" kern="100">
                          <a:effectLst/>
                        </a:rPr>
                        <a:t>1972</a:t>
                      </a:r>
                      <a:endParaRPr lang="en-US" sz="1100" b="1" kern="100">
                        <a:effectLst/>
                        <a:latin typeface="Calibri" panose="020F0502020204030204" pitchFamily="34"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b="1" kern="100" dirty="0">
                          <a:effectLst/>
                        </a:rPr>
                        <a:t>2020</a:t>
                      </a:r>
                      <a:endParaRPr lang="en-US"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233752391"/>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GDP growth (% p.a.) (1972-2020)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5.3</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4.7</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232575598"/>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GNI per capita (USD)</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110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2326</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160</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1458</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225709161"/>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GNS (% of GDP)</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-1.4</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31.4</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11.9</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13.3</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1211641762"/>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GTI (% of GDP)</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5.7</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31.3</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14.2</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14.8</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1616388470"/>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Inflation rate (% </a:t>
                      </a:r>
                      <a:r>
                        <a:rPr lang="en-US" sz="1100" kern="100" dirty="0" err="1">
                          <a:effectLst/>
                          <a:latin typeface="Times New Roman" panose="02020603050405020304" pitchFamily="18" charset="0"/>
                          <a:cs typeface="Times New Roman" panose="02020603050405020304" pitchFamily="18" charset="0"/>
                        </a:rPr>
                        <a:t>p.a</a:t>
                      </a:r>
                      <a:r>
                        <a:rPr lang="en-US" sz="1100" kern="100" dirty="0">
                          <a:effectLst/>
                          <a:latin typeface="Times New Roman" panose="02020603050405020304" pitchFamily="18" charset="0"/>
                          <a:cs typeface="Times New Roman" panose="02020603050405020304" pitchFamily="18" charset="0"/>
                        </a:rPr>
                        <a:t>) (1972-2020)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8.3</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 </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9.1</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970316572"/>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Foreign MLT Debt/GDP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1.0</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11.8</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65</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28</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791823246"/>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Total MLT Debt/ GDP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8.0</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32.0</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81</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77</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1323779108"/>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Growth of exports (% p.a.) (1972-2020)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 </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10.1</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 </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7.3</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583129915"/>
                  </a:ext>
                </a:extLst>
              </a:tr>
              <a:tr h="187920">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Total Exports (USD billion)</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0.4</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39.9</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0.8</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23.0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247735714"/>
                  </a:ext>
                </a:extLst>
              </a:tr>
              <a:tr h="187920">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Remittances (USD billion)</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0.0</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18.2</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0.13</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23.1</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1269240932"/>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Foreign Reserves (USD billion)</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0.3</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35.8</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0.22</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13.7</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026958655"/>
                  </a:ext>
                </a:extLst>
              </a:tr>
              <a:tr h="194224">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Tax/GDP ratio (%)</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3.4</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7.6</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10.3</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9.3</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3194868448"/>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Life expectancy (years)</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45</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73</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55</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66</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1929061268"/>
                  </a:ext>
                </a:extLst>
              </a:tr>
              <a:tr h="189029">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ea typeface="Calibri" panose="020F0502020204030204" pitchFamily="34" charset="0"/>
                          <a:cs typeface="Times New Roman" panose="02020603050405020304" pitchFamily="18" charset="0"/>
                        </a:rPr>
                        <a:t>Adult literacy rate (%)</a:t>
                      </a: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ea typeface="Calibri" panose="020F0502020204030204" pitchFamily="34" charset="0"/>
                          <a:cs typeface="Times New Roman" panose="02020603050405020304" pitchFamily="18" charset="0"/>
                        </a:rPr>
                        <a:t>20</a:t>
                      </a: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74</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ea typeface="Calibri" panose="020F0502020204030204" pitchFamily="34" charset="0"/>
                          <a:cs typeface="Times New Roman" panose="02020603050405020304" pitchFamily="18" charset="0"/>
                        </a:rPr>
                        <a:t>21</a:t>
                      </a: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60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1299487581"/>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Female adult literacy rate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15</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72</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12</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50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834481849"/>
                  </a:ext>
                </a:extLst>
              </a:tr>
              <a:tr h="187920">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Infant mortality rate (%)</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140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21</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138</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54</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1071431566"/>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Net primary enrolment rate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68 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98</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48 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62</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247526232"/>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Girl’s net primary  enrollment rate (%)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ea typeface="Calibri" panose="020F0502020204030204" pitchFamily="34" charset="0"/>
                          <a:cs typeface="Times New Roman" panose="02020603050405020304" pitchFamily="18" charset="0"/>
                        </a:rPr>
                        <a:t>48</a:t>
                      </a: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98</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20 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a:effectLst/>
                          <a:latin typeface="Times New Roman" panose="02020603050405020304" pitchFamily="18" charset="0"/>
                          <a:cs typeface="Times New Roman" panose="02020603050405020304" pitchFamily="18" charset="0"/>
                        </a:rPr>
                        <a:t>51</a:t>
                      </a:r>
                      <a:endParaRPr lang="en-US" sz="11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96710475"/>
                  </a:ext>
                </a:extLst>
              </a:tr>
              <a:tr h="187920">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Total Fertility Rate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6.5</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2.0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7.0</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3.6</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2096789889"/>
                  </a:ext>
                </a:extLst>
              </a:tr>
              <a:tr h="268302">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2022 Global gender gap ranking (146 countries)</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71</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gn="ctr">
                        <a:lnSpc>
                          <a:spcPct val="115000"/>
                        </a:lnSpc>
                        <a:spcBef>
                          <a:spcPts val="0"/>
                        </a:spcBef>
                        <a:spcAft>
                          <a:spcPts val="0"/>
                        </a:spcAft>
                      </a:pPr>
                      <a:r>
                        <a:rPr lang="en-US" sz="1100" kern="100" dirty="0">
                          <a:effectLst/>
                          <a:latin typeface="Times New Roman" panose="02020603050405020304" pitchFamily="18" charset="0"/>
                          <a:cs typeface="Times New Roman" panose="02020603050405020304" pitchFamily="18" charset="0"/>
                        </a:rPr>
                        <a:t>145</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extLst>
                  <a:ext uri="{0D108BD9-81ED-4DB2-BD59-A6C34878D82A}">
                    <a16:rowId xmlns:a16="http://schemas.microsoft.com/office/drawing/2014/main" val="1236190111"/>
                  </a:ext>
                </a:extLst>
              </a:tr>
            </a:tbl>
          </a:graphicData>
        </a:graphic>
      </p:graphicFrame>
    </p:spTree>
    <p:extLst>
      <p:ext uri="{BB962C8B-B14F-4D97-AF65-F5344CB8AC3E}">
        <p14:creationId xmlns:p14="http://schemas.microsoft.com/office/powerpoint/2010/main" val="2768633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133"/>
        <p:cNvGrpSpPr/>
        <p:nvPr/>
      </p:nvGrpSpPr>
      <p:grpSpPr>
        <a:xfrm>
          <a:off x="0" y="0"/>
          <a:ext cx="0" cy="0"/>
          <a:chOff x="0" y="0"/>
          <a:chExt cx="0" cy="0"/>
        </a:xfrm>
      </p:grpSpPr>
      <p:sp>
        <p:nvSpPr>
          <p:cNvPr id="1134" name="Google Shape;1134;p63"/>
          <p:cNvSpPr txBox="1">
            <a:spLocks noGrp="1"/>
          </p:cNvSpPr>
          <p:nvPr>
            <p:ph type="title"/>
          </p:nvPr>
        </p:nvSpPr>
        <p:spPr>
          <a:xfrm>
            <a:off x="540000" y="189760"/>
            <a:ext cx="8064000" cy="553792"/>
          </a:xfrm>
          <a:prstGeom prst="rect">
            <a:avLst/>
          </a:prstGeom>
        </p:spPr>
        <p:txBody>
          <a:bodyPr spcFirstLastPara="1" wrap="square" lIns="91425" tIns="91425" rIns="91425" bIns="91425" anchor="t" anchorCtr="0">
            <a:noAutofit/>
          </a:bodyPr>
          <a:lstStyle/>
          <a:p>
            <a:pPr>
              <a:buClr>
                <a:srgbClr val="000000"/>
              </a:buClr>
              <a:buSzPts val="1100"/>
            </a:pPr>
            <a:r>
              <a:rPr lang="en-US" sz="2800" dirty="0">
                <a:latin typeface="Open Sans" panose="020B0606030504020204" pitchFamily="34" charset="0"/>
                <a:ea typeface="Open Sans" panose="020B0606030504020204" pitchFamily="34" charset="0"/>
                <a:cs typeface="Open Sans" panose="020B0606030504020204" pitchFamily="34" charset="0"/>
              </a:rPr>
              <a:t>Implications</a:t>
            </a:r>
            <a:r>
              <a:rPr lang="en-US" sz="2800" b="1" dirty="0">
                <a:latin typeface="Open Sans" panose="020B0606030504020204" pitchFamily="34" charset="0"/>
                <a:ea typeface="Open Sans" panose="020B0606030504020204" pitchFamily="34" charset="0"/>
                <a:cs typeface="Open Sans" panose="020B0606030504020204" pitchFamily="34" charset="0"/>
              </a:rPr>
              <a:t> for Pakistan</a:t>
            </a:r>
            <a:endParaRPr sz="2800" dirty="0">
              <a:solidFill>
                <a:srgbClr val="FFFFFF"/>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135" name="Google Shape;1135;p63"/>
          <p:cNvSpPr txBox="1">
            <a:spLocks noGrp="1"/>
          </p:cNvSpPr>
          <p:nvPr>
            <p:ph type="body" idx="1"/>
          </p:nvPr>
        </p:nvSpPr>
        <p:spPr>
          <a:xfrm>
            <a:off x="175092" y="743552"/>
            <a:ext cx="8793815" cy="4307842"/>
          </a:xfrm>
          <a:prstGeom prst="rect">
            <a:avLst/>
          </a:prstGeom>
        </p:spPr>
        <p:txBody>
          <a:bodyPr spcFirstLastPara="1" wrap="square" lIns="91425" tIns="91425" rIns="91425" bIns="91425" anchor="t" anchorCtr="0">
            <a:noAutofit/>
          </a:bodyPr>
          <a:lstStyle/>
          <a:p>
            <a:pPr lvl="0" indent="-292100" algn="just">
              <a:spcBef>
                <a:spcPts val="400"/>
              </a:spcBef>
              <a:buClr>
                <a:schemeClr val="tx1"/>
              </a:buClr>
              <a:buSzPts val="1000"/>
              <a:buFont typeface="Wingdings" panose="05000000000000000000" pitchFamily="2" charset="2"/>
              <a:buChar char="q"/>
            </a:pP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On average over the 50 years (1972-2022) measured by most indicators, Bangladesh has outperformed Pakistan.  During 1972-1990, Pakistan did better than Bangladesh in several dimensions , especially GDP growth.  Bangladesh caught up and accelerated progress from 1990 onwards while progress slackened in Pakistan.</a:t>
            </a:r>
          </a:p>
          <a:p>
            <a:pPr lvl="0" indent="-292100" algn="just">
              <a:spcBef>
                <a:spcPts val="400"/>
              </a:spcBef>
              <a:buClr>
                <a:schemeClr val="tx1"/>
              </a:buClr>
              <a:buSzPts val="1000"/>
              <a:buFont typeface="Wingdings" panose="05000000000000000000" pitchFamily="2" charset="2"/>
              <a:buChar char="q"/>
            </a:pP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There are several reasons for this better performance. A primary factor is the emphasis placed by Bangladesh on human development and gender empowerment. Partnership with NGOs and credit programs for women are particularly noteworthy.</a:t>
            </a:r>
          </a:p>
          <a:p>
            <a:pPr lvl="0" indent="-292100" algn="just">
              <a:spcBef>
                <a:spcPts val="400"/>
              </a:spcBef>
              <a:buClr>
                <a:schemeClr val="tx1"/>
              </a:buClr>
              <a:buSzPts val="1000"/>
              <a:buFont typeface="Wingdings" panose="05000000000000000000" pitchFamily="2" charset="2"/>
              <a:buChar char="q"/>
            </a:pP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A second factor is the focus on capital formation.  Bangladesh saved and invested much more heavily than Pakistan. </a:t>
            </a:r>
          </a:p>
          <a:p>
            <a:pPr lvl="0" indent="-292100" algn="just">
              <a:spcBef>
                <a:spcPts val="400"/>
              </a:spcBef>
              <a:buClr>
                <a:schemeClr val="tx1"/>
              </a:buClr>
              <a:buSzPts val="1000"/>
              <a:buFont typeface="Wingdings" panose="05000000000000000000" pitchFamily="2" charset="2"/>
              <a:buChar char="q"/>
            </a:pP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Macroeconomic stability has been a hallmark of Bangladesh development strategy.  It maintained low fiscal and current account deficits and pursued prudent monetary policies that helped Bangladesh contain inflation at single digit level after the immediate turmoil of 1972-1980 years.  Pakistan faced continuous macroeconomic difficulties over a long period of time due to large bop and fiscal deficits. </a:t>
            </a:r>
          </a:p>
          <a:p>
            <a:pPr lvl="0" indent="-292100" algn="just">
              <a:spcBef>
                <a:spcPts val="400"/>
              </a:spcBef>
              <a:buClr>
                <a:schemeClr val="tx1"/>
              </a:buClr>
              <a:buSzPts val="1000"/>
              <a:buFont typeface="Wingdings" panose="05000000000000000000" pitchFamily="2" charset="2"/>
              <a:buChar char="q"/>
            </a:pP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Bangladesh placed strong emphasis on export-led growth. Pakistan did the same but Bangladesh out-performed on the export front. Performance of RMG is hallmark of this success. </a:t>
            </a:r>
          </a:p>
          <a:p>
            <a:pPr lvl="0" indent="-292100" algn="just">
              <a:spcBef>
                <a:spcPts val="400"/>
              </a:spcBef>
              <a:buClr>
                <a:schemeClr val="tx1"/>
              </a:buClr>
              <a:buSzPts val="1000"/>
              <a:buFont typeface="Wingdings" panose="05000000000000000000" pitchFamily="2" charset="2"/>
              <a:buChar char="q"/>
            </a:pP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These four areas of performance differences could be reviewed carefully by Pakistan and related changes in policy pursued.  </a:t>
            </a:r>
          </a:p>
        </p:txBody>
      </p:sp>
      <p:pic>
        <p:nvPicPr>
          <p:cNvPr id="4" name="Picture 3" descr="A picture containing application&#10;&#10;Description automatically generated">
            <a:extLst>
              <a:ext uri="{FF2B5EF4-FFF2-40B4-BE49-F238E27FC236}">
                <a16:creationId xmlns:a16="http://schemas.microsoft.com/office/drawing/2014/main" id="{2B8EB0F8-37CF-4C02-9347-93076FF2081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Tree>
    <p:extLst>
      <p:ext uri="{BB962C8B-B14F-4D97-AF65-F5344CB8AC3E}">
        <p14:creationId xmlns:p14="http://schemas.microsoft.com/office/powerpoint/2010/main" val="4117784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33"/>
        <p:cNvGrpSpPr/>
        <p:nvPr/>
      </p:nvGrpSpPr>
      <p:grpSpPr>
        <a:xfrm>
          <a:off x="0" y="0"/>
          <a:ext cx="0" cy="0"/>
          <a:chOff x="0" y="0"/>
          <a:chExt cx="0" cy="0"/>
        </a:xfrm>
      </p:grpSpPr>
      <p:sp>
        <p:nvSpPr>
          <p:cNvPr id="1134" name="Google Shape;1134;p63"/>
          <p:cNvSpPr txBox="1">
            <a:spLocks noGrp="1"/>
          </p:cNvSpPr>
          <p:nvPr>
            <p:ph type="title"/>
          </p:nvPr>
        </p:nvSpPr>
        <p:spPr>
          <a:xfrm>
            <a:off x="540000" y="189760"/>
            <a:ext cx="8240016" cy="553792"/>
          </a:xfrm>
          <a:prstGeom prst="rect">
            <a:avLst/>
          </a:prstGeom>
        </p:spPr>
        <p:txBody>
          <a:bodyPr spcFirstLastPara="1" wrap="square" lIns="91425" tIns="91425" rIns="91425" bIns="91425" anchor="t" anchorCtr="0">
            <a:noAutofit/>
          </a:bodyPr>
          <a:lstStyle/>
          <a:p>
            <a:pPr>
              <a:buClr>
                <a:srgbClr val="000000"/>
              </a:buClr>
              <a:buSzPts val="1100"/>
            </a:pPr>
            <a:r>
              <a:rPr lang="en-US" sz="2400" b="1" dirty="0">
                <a:latin typeface="Open Sans" panose="020B0606030504020204" pitchFamily="34" charset="0"/>
                <a:ea typeface="Open Sans" panose="020B0606030504020204" pitchFamily="34" charset="0"/>
                <a:cs typeface="Open Sans" panose="020B0606030504020204" pitchFamily="34" charset="0"/>
              </a:rPr>
              <a:t>            Areas</a:t>
            </a:r>
            <a:r>
              <a:rPr lang="en-US" sz="2800" b="1" dirty="0">
                <a:latin typeface="Open Sans" panose="020B0606030504020204" pitchFamily="34" charset="0"/>
                <a:ea typeface="Open Sans" panose="020B0606030504020204" pitchFamily="34" charset="0"/>
                <a:cs typeface="Open Sans" panose="020B0606030504020204" pitchFamily="34" charset="0"/>
              </a:rPr>
              <a:t> </a:t>
            </a:r>
            <a:r>
              <a:rPr lang="en-US" sz="2000" b="1" dirty="0">
                <a:latin typeface="Open Sans" panose="020B0606030504020204" pitchFamily="34" charset="0"/>
                <a:ea typeface="Open Sans" panose="020B0606030504020204" pitchFamily="34" charset="0"/>
                <a:cs typeface="Open Sans" panose="020B0606030504020204" pitchFamily="34" charset="0"/>
              </a:rPr>
              <a:t>of Challenge for both Bangladesh and Pakistan</a:t>
            </a:r>
            <a:endParaRPr sz="2800" dirty="0">
              <a:solidFill>
                <a:srgbClr val="FFFFFF"/>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135" name="Google Shape;1135;p63"/>
          <p:cNvSpPr txBox="1">
            <a:spLocks noGrp="1"/>
          </p:cNvSpPr>
          <p:nvPr>
            <p:ph type="body" idx="1"/>
          </p:nvPr>
        </p:nvSpPr>
        <p:spPr>
          <a:xfrm>
            <a:off x="175092" y="743552"/>
            <a:ext cx="8793815" cy="4307842"/>
          </a:xfrm>
          <a:prstGeom prst="rect">
            <a:avLst/>
          </a:prstGeom>
        </p:spPr>
        <p:txBody>
          <a:bodyPr spcFirstLastPara="1" wrap="square" lIns="91425" tIns="91425" rIns="91425" bIns="91425" anchor="t" anchorCtr="0">
            <a:noAutofit/>
          </a:bodyPr>
          <a:lstStyle/>
          <a:p>
            <a:pPr lvl="0" indent="-292100" algn="just">
              <a:spcBef>
                <a:spcPts val="400"/>
              </a:spcBef>
              <a:buClr>
                <a:schemeClr val="tx1"/>
              </a:buClr>
              <a:buSzPts val="1000"/>
              <a:buFont typeface="Wingdings" panose="05000000000000000000" pitchFamily="2" charset="2"/>
              <a:buChar char="q"/>
            </a:pP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Fiscal reforms</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 Tax performance is very weak in both countries</a:t>
            </a:r>
          </a:p>
          <a:p>
            <a:pPr lvl="0" indent="-292100" algn="just">
              <a:spcBef>
                <a:spcPts val="400"/>
              </a:spcBef>
              <a:buClr>
                <a:schemeClr val="tx1"/>
              </a:buClr>
              <a:buSzPts val="1000"/>
              <a:buFont typeface="Wingdings" panose="05000000000000000000" pitchFamily="2" charset="2"/>
              <a:buChar char="q"/>
            </a:pP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Lowering cost of doing business: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Remains high in both countries </a:t>
            </a:r>
          </a:p>
          <a:p>
            <a:pPr lvl="0" indent="-292100" algn="just">
              <a:spcBef>
                <a:spcPts val="400"/>
              </a:spcBef>
              <a:buClr>
                <a:schemeClr val="tx1"/>
              </a:buClr>
              <a:buSzPts val="1000"/>
              <a:buFont typeface="Wingdings" panose="05000000000000000000" pitchFamily="2" charset="2"/>
              <a:buChar char="q"/>
            </a:pP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Deepening banking reforms: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Next generation banking reforms should get government out of banking, eliminate political interference in banking sector, and address comprehensively the cancer of NPLs.</a:t>
            </a:r>
          </a:p>
          <a:p>
            <a:pPr lvl="0" indent="-292100" algn="just">
              <a:spcBef>
                <a:spcPts val="400"/>
              </a:spcBef>
              <a:buClr>
                <a:schemeClr val="tx1"/>
              </a:buClr>
              <a:buSzPts val="1000"/>
              <a:buFont typeface="Wingdings" panose="05000000000000000000" pitchFamily="2" charset="2"/>
              <a:buChar char="q"/>
            </a:pP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Job creation: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This is a huge challenge. Burgeoning youth population is getting educated but not getting good jobs. Stronger focus on labor-intensive exports, dynamizing the small and micro enterprises and sharply accelerating the flow of ICT services including MFS  will be critical.</a:t>
            </a:r>
          </a:p>
          <a:p>
            <a:pPr lvl="0" indent="-292100" algn="just">
              <a:spcBef>
                <a:spcPts val="400"/>
              </a:spcBef>
              <a:buClr>
                <a:schemeClr val="tx1"/>
              </a:buClr>
              <a:buSzPts val="1000"/>
              <a:buFont typeface="Wingdings" panose="05000000000000000000" pitchFamily="2" charset="2"/>
              <a:buChar char="q"/>
            </a:pP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Strengthening human capital:</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  Much more emphasis on quality of education and training to sharply enhance the skill base.</a:t>
            </a:r>
          </a:p>
          <a:p>
            <a:pPr lvl="0" indent="-292100" algn="just">
              <a:spcBef>
                <a:spcPts val="400"/>
              </a:spcBef>
              <a:buClr>
                <a:schemeClr val="tx1"/>
              </a:buClr>
              <a:buSzPts val="1000"/>
              <a:buFont typeface="Wingdings" panose="05000000000000000000" pitchFamily="2" charset="2"/>
              <a:buChar char="q"/>
            </a:pP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Lowering  income inequality: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Fast emerging as a major social issue in both countries and must be tackled upfront though the institution of a strong redistributive fiscal policy </a:t>
            </a:r>
          </a:p>
          <a:p>
            <a:pPr lvl="0" indent="-292100" algn="just">
              <a:spcBef>
                <a:spcPts val="400"/>
              </a:spcBef>
              <a:buClr>
                <a:schemeClr val="tx1"/>
              </a:buClr>
              <a:buSzPts val="1000"/>
              <a:buFont typeface="Wingdings" panose="05000000000000000000" pitchFamily="2" charset="2"/>
              <a:buChar char="q"/>
            </a:pP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Tackling climate change: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Issue for both countries, but Bangladesh particularly  vulnerable. Requires focused and long- term investments in water management, flood control, farm technology, improvement in land productivity through control of salinity, soil erosion, water logging, and  expansion of non-farm employment.</a:t>
            </a:r>
          </a:p>
          <a:p>
            <a:pPr lvl="0" indent="-292100" algn="just">
              <a:spcBef>
                <a:spcPts val="400"/>
              </a:spcBef>
              <a:buClr>
                <a:schemeClr val="tx1"/>
              </a:buClr>
              <a:buSzPts val="1000"/>
              <a:buFont typeface="Wingdings" panose="05000000000000000000" pitchFamily="2" charset="2"/>
              <a:buChar char="q"/>
            </a:pP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Governance and institutions strengthening: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Arial"/>
              </a:rPr>
              <a:t>Perhaps, this is the most fundamental challenge.  </a:t>
            </a:r>
          </a:p>
        </p:txBody>
      </p:sp>
      <p:pic>
        <p:nvPicPr>
          <p:cNvPr id="4" name="Picture 3" descr="A picture containing application&#10;&#10;Description automatically generated">
            <a:extLst>
              <a:ext uri="{FF2B5EF4-FFF2-40B4-BE49-F238E27FC236}">
                <a16:creationId xmlns:a16="http://schemas.microsoft.com/office/drawing/2014/main" id="{2B8EB0F8-37CF-4C02-9347-93076FF2081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Tree>
    <p:extLst>
      <p:ext uri="{BB962C8B-B14F-4D97-AF65-F5344CB8AC3E}">
        <p14:creationId xmlns:p14="http://schemas.microsoft.com/office/powerpoint/2010/main" val="2482385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07A65-CE18-48AE-9457-5B3E3219190D}"/>
              </a:ext>
            </a:extLst>
          </p:cNvPr>
          <p:cNvSpPr>
            <a:spLocks noGrp="1"/>
          </p:cNvSpPr>
          <p:nvPr>
            <p:ph type="ctrTitle"/>
          </p:nvPr>
        </p:nvSpPr>
        <p:spPr/>
        <p:txBody>
          <a:bodyPr/>
          <a:lstStyle/>
          <a:p>
            <a:r>
              <a:rPr lang="en-US" dirty="0">
                <a:latin typeface="Open Sans" panose="020B0606030504020204" pitchFamily="34" charset="0"/>
                <a:ea typeface="Open Sans" panose="020B0606030504020204" pitchFamily="34" charset="0"/>
                <a:cs typeface="Open Sans" panose="020B0606030504020204" pitchFamily="34" charset="0"/>
              </a:rPr>
              <a:t>THANK YOU!</a:t>
            </a:r>
          </a:p>
        </p:txBody>
      </p:sp>
      <p:pic>
        <p:nvPicPr>
          <p:cNvPr id="4" name="Picture 3" descr="A picture containing application&#10;&#10;Description automatically generated">
            <a:extLst>
              <a:ext uri="{FF2B5EF4-FFF2-40B4-BE49-F238E27FC236}">
                <a16:creationId xmlns:a16="http://schemas.microsoft.com/office/drawing/2014/main" id="{4A899A45-806E-4BC8-9DA2-40D4E0A24F8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Tree>
    <p:extLst>
      <p:ext uri="{BB962C8B-B14F-4D97-AF65-F5344CB8AC3E}">
        <p14:creationId xmlns:p14="http://schemas.microsoft.com/office/powerpoint/2010/main" val="367515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5C4E5-B3BA-4677-B582-E02AAB95F399}"/>
              </a:ext>
            </a:extLst>
          </p:cNvPr>
          <p:cNvSpPr>
            <a:spLocks noGrp="1"/>
          </p:cNvSpPr>
          <p:nvPr>
            <p:ph type="title"/>
          </p:nvPr>
        </p:nvSpPr>
        <p:spPr>
          <a:xfrm>
            <a:off x="540000" y="118741"/>
            <a:ext cx="8064000" cy="553792"/>
          </a:xfrm>
        </p:spPr>
        <p:txBody>
          <a:bodyPr/>
          <a:lstStyle/>
          <a:p>
            <a:r>
              <a:rPr lang="en-US" sz="2400" dirty="0">
                <a:latin typeface="Open Sans" panose="020B0606030504020204" pitchFamily="34" charset="0"/>
                <a:ea typeface="Open Sans" panose="020B0606030504020204" pitchFamily="34" charset="0"/>
                <a:cs typeface="Open Sans" panose="020B0606030504020204" pitchFamily="34" charset="0"/>
              </a:rPr>
              <a:t>Progress with Growth </a:t>
            </a:r>
          </a:p>
        </p:txBody>
      </p:sp>
      <p:sp>
        <p:nvSpPr>
          <p:cNvPr id="3" name="Text Placeholder 2">
            <a:extLst>
              <a:ext uri="{FF2B5EF4-FFF2-40B4-BE49-F238E27FC236}">
                <a16:creationId xmlns:a16="http://schemas.microsoft.com/office/drawing/2014/main" id="{D489795E-2AA9-4BA6-B31B-07F581014E84}"/>
              </a:ext>
            </a:extLst>
          </p:cNvPr>
          <p:cNvSpPr>
            <a:spLocks noGrp="1"/>
          </p:cNvSpPr>
          <p:nvPr>
            <p:ph type="body" idx="1"/>
          </p:nvPr>
        </p:nvSpPr>
        <p:spPr>
          <a:xfrm>
            <a:off x="275968" y="672533"/>
            <a:ext cx="8806248" cy="4470968"/>
          </a:xfrm>
        </p:spPr>
        <p:txBody>
          <a:bodyPr/>
          <a:lstStyle/>
          <a:p>
            <a:pPr algn="just">
              <a:buFont typeface="Wingdings" panose="05000000000000000000" pitchFamily="2" charset="2"/>
              <a:buChar char="q"/>
            </a:pPr>
            <a:r>
              <a:rPr lang="en-US" sz="1600" dirty="0">
                <a:solidFill>
                  <a:schemeClr val="tx1"/>
                </a:solidFill>
              </a:rPr>
              <a:t>The single most important determinant of Bangladesh development performance was the acceleration in GDP growth.</a:t>
            </a:r>
          </a:p>
          <a:p>
            <a:pPr algn="just">
              <a:buFont typeface="Wingdings" panose="05000000000000000000" pitchFamily="2" charset="2"/>
              <a:buChar char="q"/>
            </a:pPr>
            <a:r>
              <a:rPr lang="en-US" sz="1600" dirty="0">
                <a:solidFill>
                  <a:schemeClr val="tx1"/>
                </a:solidFill>
              </a:rPr>
              <a:t>Following some fluctuations in the early years owing to political turbulence, GDP growth took off substantially since 1990, accelerating from less than 4% in the late 1980s to 6.9% over 2011-2019.</a:t>
            </a:r>
          </a:p>
          <a:p>
            <a:pPr algn="just">
              <a:buFont typeface="Wingdings" panose="05000000000000000000" pitchFamily="2" charset="2"/>
              <a:buChar char="q"/>
            </a:pPr>
            <a:r>
              <a:rPr lang="en-US" sz="1600" dirty="0">
                <a:solidFill>
                  <a:schemeClr val="tx1"/>
                </a:solidFill>
              </a:rPr>
              <a:t>Average GDP growth rate was a remarkable 6% per year over a 30 year between 1989 and 2019.  </a:t>
            </a:r>
          </a:p>
          <a:p>
            <a:pPr algn="just">
              <a:buFont typeface="Wingdings" panose="05000000000000000000" pitchFamily="2" charset="2"/>
              <a:buChar char="q"/>
            </a:pPr>
            <a:endParaRPr lang="en-US" sz="1600" dirty="0">
              <a:solidFill>
                <a:schemeClr val="tx1"/>
              </a:solidFill>
            </a:endParaRPr>
          </a:p>
          <a:p>
            <a:pPr marL="114300" indent="0" algn="ctr">
              <a:buNone/>
            </a:pP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gn="ctr">
              <a:buFont typeface="Wingdings" panose="05000000000000000000" pitchFamily="2" charset="2"/>
              <a:buChar char="q"/>
            </a:pPr>
            <a:endParaRPr lang="en-US" sz="1600" dirty="0">
              <a:solidFill>
                <a:schemeClr val="tx1"/>
              </a:solidFill>
            </a:endParaRPr>
          </a:p>
          <a:p>
            <a:pPr algn="just">
              <a:buFont typeface="Wingdings" panose="05000000000000000000" pitchFamily="2" charset="2"/>
              <a:buChar char="q"/>
            </a:pPr>
            <a:endParaRPr lang="en-US" sz="1600" dirty="0">
              <a:solidFill>
                <a:schemeClr val="tx1"/>
              </a:solidFill>
            </a:endParaRPr>
          </a:p>
        </p:txBody>
      </p:sp>
      <p:pic>
        <p:nvPicPr>
          <p:cNvPr id="4" name="Picture 3" descr="A picture containing application&#10;&#10;Description automatically generated">
            <a:extLst>
              <a:ext uri="{FF2B5EF4-FFF2-40B4-BE49-F238E27FC236}">
                <a16:creationId xmlns:a16="http://schemas.microsoft.com/office/drawing/2014/main" id="{F3B98F5A-133E-4565-913C-71B6B29DADB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graphicFrame>
        <p:nvGraphicFramePr>
          <p:cNvPr id="5" name="Chart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3360234981"/>
              </p:ext>
            </p:extLst>
          </p:nvPr>
        </p:nvGraphicFramePr>
        <p:xfrm>
          <a:off x="1440181" y="2407921"/>
          <a:ext cx="6781800" cy="25506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9353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5ED2A-1801-4D1B-AF72-A2559F5F0532}"/>
              </a:ext>
            </a:extLst>
          </p:cNvPr>
          <p:cNvSpPr>
            <a:spLocks noGrp="1"/>
          </p:cNvSpPr>
          <p:nvPr>
            <p:ph type="title"/>
          </p:nvPr>
        </p:nvSpPr>
        <p:spPr>
          <a:xfrm>
            <a:off x="540000" y="1"/>
            <a:ext cx="8064000" cy="472438"/>
          </a:xfrm>
        </p:spPr>
        <p:txBody>
          <a:bodyPr/>
          <a:lstStyle/>
          <a:p>
            <a:r>
              <a:rPr lang="en-US" sz="2000" dirty="0">
                <a:solidFill>
                  <a:schemeClr val="bg2"/>
                </a:solidFill>
                <a:latin typeface="Open Sans" panose="020B0606030504020204" pitchFamily="34" charset="0"/>
                <a:ea typeface="Open Sans" panose="020B0606030504020204" pitchFamily="34" charset="0"/>
                <a:cs typeface="Open Sans" panose="020B0606030504020204" pitchFamily="34" charset="0"/>
              </a:rPr>
              <a:t>Structural Change in Production</a:t>
            </a:r>
          </a:p>
        </p:txBody>
      </p:sp>
      <p:sp>
        <p:nvSpPr>
          <p:cNvPr id="3" name="Text Placeholder 2">
            <a:extLst>
              <a:ext uri="{FF2B5EF4-FFF2-40B4-BE49-F238E27FC236}">
                <a16:creationId xmlns:a16="http://schemas.microsoft.com/office/drawing/2014/main" id="{6D01D527-D873-487F-A648-21D1AABC0E53}"/>
              </a:ext>
            </a:extLst>
          </p:cNvPr>
          <p:cNvSpPr>
            <a:spLocks noGrp="1"/>
          </p:cNvSpPr>
          <p:nvPr>
            <p:ph type="body" idx="1"/>
          </p:nvPr>
        </p:nvSpPr>
        <p:spPr>
          <a:xfrm>
            <a:off x="182882" y="632460"/>
            <a:ext cx="3985258" cy="4328160"/>
          </a:xfrm>
        </p:spPr>
        <p:txBody>
          <a:bodyPr/>
          <a:lstStyle/>
          <a:p>
            <a:pPr algn="just">
              <a:buFont typeface="Wingdings" panose="05000000000000000000" pitchFamily="2" charset="2"/>
              <a:buChar char="q"/>
            </a:pPr>
            <a:r>
              <a:rPr lang="en-US" sz="1450" dirty="0">
                <a:solidFill>
                  <a:schemeClr val="tx1"/>
                </a:solidFill>
              </a:rPr>
              <a:t>Growth acceleration was further supported by the transformation of the production system, away from slow-growing agriculture to more dynamic manufacturing, construction  and modern services.</a:t>
            </a:r>
          </a:p>
          <a:p>
            <a:pPr algn="just">
              <a:buFont typeface="Wingdings" panose="05000000000000000000" pitchFamily="2" charset="2"/>
              <a:buChar char="q"/>
            </a:pPr>
            <a:r>
              <a:rPr lang="en-US" sz="1450" dirty="0">
                <a:solidFill>
                  <a:schemeClr val="tx1"/>
                </a:solidFill>
              </a:rPr>
              <a:t>Thus, between 1990 and 2019, manufacturing sector grew at 9.4% per year; services grew at 5.5% per year; while agriculture grew at 3.8% per year.</a:t>
            </a:r>
          </a:p>
          <a:p>
            <a:pPr algn="just">
              <a:buFont typeface="Wingdings" panose="05000000000000000000" pitchFamily="2" charset="2"/>
              <a:buChar char="q"/>
            </a:pPr>
            <a:r>
              <a:rPr lang="en-US" sz="1450" dirty="0">
                <a:solidFill>
                  <a:schemeClr val="tx1"/>
                </a:solidFill>
              </a:rPr>
              <a:t>As a result, the GDP share of manufacturing  surged from a low of 10% in 1975 to 22% in 2019, while services increased its GDP share from 34% to 53% over the same periods.</a:t>
            </a:r>
          </a:p>
          <a:p>
            <a:pPr algn="just">
              <a:buFont typeface="Wingdings" panose="05000000000000000000" pitchFamily="2" charset="2"/>
              <a:buChar char="q"/>
            </a:pPr>
            <a:r>
              <a:rPr lang="en-US" sz="1450" dirty="0">
                <a:solidFill>
                  <a:schemeClr val="tx1"/>
                </a:solidFill>
              </a:rPr>
              <a:t>Agriculture sector’s value-added share reduced dramatically from 52% in 1975 to only 12% in 2019.</a:t>
            </a:r>
          </a:p>
          <a:p>
            <a:endParaRPr lang="en-US" dirty="0">
              <a:solidFill>
                <a:schemeClr val="tx1"/>
              </a:solidFill>
            </a:endParaRPr>
          </a:p>
        </p:txBody>
      </p:sp>
      <p:graphicFrame>
        <p:nvGraphicFramePr>
          <p:cNvPr id="8" name="Table 7">
            <a:extLst>
              <a:ext uri="{FF2B5EF4-FFF2-40B4-BE49-F238E27FC236}">
                <a16:creationId xmlns:a16="http://schemas.microsoft.com/office/drawing/2014/main" id="{314B647E-4FC4-436C-A003-9C4D0B34F282}"/>
              </a:ext>
            </a:extLst>
          </p:cNvPr>
          <p:cNvGraphicFramePr>
            <a:graphicFrameLocks noGrp="1"/>
          </p:cNvGraphicFramePr>
          <p:nvPr>
            <p:extLst>
              <p:ext uri="{D42A27DB-BD31-4B8C-83A1-F6EECF244321}">
                <p14:modId xmlns:p14="http://schemas.microsoft.com/office/powerpoint/2010/main" val="4005755267"/>
              </p:ext>
            </p:extLst>
          </p:nvPr>
        </p:nvGraphicFramePr>
        <p:xfrm>
          <a:off x="4381501" y="1204792"/>
          <a:ext cx="4579617" cy="3534181"/>
        </p:xfrm>
        <a:graphic>
          <a:graphicData uri="http://schemas.openxmlformats.org/drawingml/2006/table">
            <a:tbl>
              <a:tblPr firstRow="1" firstCol="1" bandRow="1">
                <a:tableStyleId>{3310E914-B784-4073-90B0-13F4E95F512E}</a:tableStyleId>
              </a:tblPr>
              <a:tblGrid>
                <a:gridCol w="1808307">
                  <a:extLst>
                    <a:ext uri="{9D8B030D-6E8A-4147-A177-3AD203B41FA5}">
                      <a16:colId xmlns:a16="http://schemas.microsoft.com/office/drawing/2014/main" val="789937959"/>
                    </a:ext>
                  </a:extLst>
                </a:gridCol>
                <a:gridCol w="577802">
                  <a:extLst>
                    <a:ext uri="{9D8B030D-6E8A-4147-A177-3AD203B41FA5}">
                      <a16:colId xmlns:a16="http://schemas.microsoft.com/office/drawing/2014/main" val="295956829"/>
                    </a:ext>
                  </a:extLst>
                </a:gridCol>
                <a:gridCol w="577802">
                  <a:extLst>
                    <a:ext uri="{9D8B030D-6E8A-4147-A177-3AD203B41FA5}">
                      <a16:colId xmlns:a16="http://schemas.microsoft.com/office/drawing/2014/main" val="566541428"/>
                    </a:ext>
                  </a:extLst>
                </a:gridCol>
                <a:gridCol w="500762">
                  <a:extLst>
                    <a:ext uri="{9D8B030D-6E8A-4147-A177-3AD203B41FA5}">
                      <a16:colId xmlns:a16="http://schemas.microsoft.com/office/drawing/2014/main" val="4232295592"/>
                    </a:ext>
                  </a:extLst>
                </a:gridCol>
                <a:gridCol w="577802">
                  <a:extLst>
                    <a:ext uri="{9D8B030D-6E8A-4147-A177-3AD203B41FA5}">
                      <a16:colId xmlns:a16="http://schemas.microsoft.com/office/drawing/2014/main" val="865716121"/>
                    </a:ext>
                  </a:extLst>
                </a:gridCol>
                <a:gridCol w="537142">
                  <a:extLst>
                    <a:ext uri="{9D8B030D-6E8A-4147-A177-3AD203B41FA5}">
                      <a16:colId xmlns:a16="http://schemas.microsoft.com/office/drawing/2014/main" val="3953028455"/>
                    </a:ext>
                  </a:extLst>
                </a:gridCol>
              </a:tblGrid>
              <a:tr h="536804">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Indicators</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1975</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1990</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2000</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2010</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2019</a:t>
                      </a:r>
                    </a:p>
                  </a:txBody>
                  <a:tcPr marL="57435" marR="57435" marT="0" marB="0"/>
                </a:tc>
                <a:extLst>
                  <a:ext uri="{0D108BD9-81ED-4DB2-BD59-A6C34878D82A}">
                    <a16:rowId xmlns:a16="http://schemas.microsoft.com/office/drawing/2014/main" val="1865222365"/>
                  </a:ext>
                </a:extLst>
              </a:tr>
              <a:tr h="572600">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Share of Agriculture</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52</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30</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24</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17</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12</a:t>
                      </a:r>
                    </a:p>
                  </a:txBody>
                  <a:tcPr marL="57435" marR="57435" marT="0" marB="0"/>
                </a:tc>
                <a:extLst>
                  <a:ext uri="{0D108BD9-81ED-4DB2-BD59-A6C34878D82A}">
                    <a16:rowId xmlns:a16="http://schemas.microsoft.com/office/drawing/2014/main" val="2082557118"/>
                  </a:ext>
                </a:extLst>
              </a:tr>
              <a:tr h="704468">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Share of Industry  (% of GDP)</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14</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21</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24</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28</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34</a:t>
                      </a:r>
                    </a:p>
                  </a:txBody>
                  <a:tcPr marL="57435" marR="57435" marT="0" marB="0"/>
                </a:tc>
                <a:extLst>
                  <a:ext uri="{0D108BD9-81ED-4DB2-BD59-A6C34878D82A}">
                    <a16:rowId xmlns:a16="http://schemas.microsoft.com/office/drawing/2014/main" val="1481886018"/>
                  </a:ext>
                </a:extLst>
              </a:tr>
              <a:tr h="903203">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Of Which: Manufacturing (% of GDP)</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10</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13</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15</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18</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22</a:t>
                      </a:r>
                    </a:p>
                  </a:txBody>
                  <a:tcPr marL="57435" marR="57435" marT="0" marB="0"/>
                </a:tc>
                <a:extLst>
                  <a:ext uri="{0D108BD9-81ED-4DB2-BD59-A6C34878D82A}">
                    <a16:rowId xmlns:a16="http://schemas.microsoft.com/office/drawing/2014/main" val="1933893383"/>
                  </a:ext>
                </a:extLst>
              </a:tr>
              <a:tr h="817106">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Share of Services (% of GDP</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34</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49</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52</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55</a:t>
                      </a:r>
                    </a:p>
                  </a:txBody>
                  <a:tcPr marL="57435" marR="57435" marT="0" marB="0"/>
                </a:tc>
                <a:tc>
                  <a:txBody>
                    <a:bodyPr/>
                    <a:lstStyle/>
                    <a:p>
                      <a:pPr marL="0" marR="0" algn="ctr">
                        <a:lnSpc>
                          <a:spcPct val="115000"/>
                        </a:lnSpc>
                        <a:spcBef>
                          <a:spcPts val="0"/>
                        </a:spcBef>
                        <a:spcAft>
                          <a:spcPts val="0"/>
                        </a:spcAft>
                      </a:pPr>
                      <a:r>
                        <a:rPr lang="en-US" sz="16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53</a:t>
                      </a:r>
                    </a:p>
                  </a:txBody>
                  <a:tcPr marL="57435" marR="57435" marT="0" marB="0"/>
                </a:tc>
                <a:extLst>
                  <a:ext uri="{0D108BD9-81ED-4DB2-BD59-A6C34878D82A}">
                    <a16:rowId xmlns:a16="http://schemas.microsoft.com/office/drawing/2014/main" val="2845066320"/>
                  </a:ext>
                </a:extLst>
              </a:tr>
            </a:tbl>
          </a:graphicData>
        </a:graphic>
      </p:graphicFrame>
      <p:sp>
        <p:nvSpPr>
          <p:cNvPr id="9" name="Rectangle 4">
            <a:extLst>
              <a:ext uri="{FF2B5EF4-FFF2-40B4-BE49-F238E27FC236}">
                <a16:creationId xmlns:a16="http://schemas.microsoft.com/office/drawing/2014/main" id="{3DAB58D3-299E-4D0C-8F63-696C67A85FE3}"/>
              </a:ext>
            </a:extLst>
          </p:cNvPr>
          <p:cNvSpPr>
            <a:spLocks noChangeArrowheads="1"/>
          </p:cNvSpPr>
          <p:nvPr/>
        </p:nvSpPr>
        <p:spPr bwMode="auto">
          <a:xfrm>
            <a:off x="2085975" y="1152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2" name="Picture 11" descr="A picture containing application&#10;&#10;Description automatically generated">
            <a:extLst>
              <a:ext uri="{FF2B5EF4-FFF2-40B4-BE49-F238E27FC236}">
                <a16:creationId xmlns:a16="http://schemas.microsoft.com/office/drawing/2014/main" id="{5BF7FA81-D643-4149-902D-8740CDD8CDC9}"/>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10" name="TextBox 9">
            <a:extLst>
              <a:ext uri="{FF2B5EF4-FFF2-40B4-BE49-F238E27FC236}">
                <a16:creationId xmlns:a16="http://schemas.microsoft.com/office/drawing/2014/main" id="{D6BDDC33-8136-44C0-8B9E-460DCDC65A13}"/>
              </a:ext>
            </a:extLst>
          </p:cNvPr>
          <p:cNvSpPr txBox="1"/>
          <p:nvPr/>
        </p:nvSpPr>
        <p:spPr>
          <a:xfrm>
            <a:off x="4431029" y="684727"/>
            <a:ext cx="4606292" cy="307777"/>
          </a:xfrm>
          <a:prstGeom prst="rect">
            <a:avLst/>
          </a:prstGeom>
          <a:noFill/>
        </p:spPr>
        <p:txBody>
          <a:bodyPr wrap="square">
            <a:spAutoFit/>
          </a:bodyPr>
          <a:lstStyle/>
          <a:p>
            <a:pPr marL="114300" indent="0" algn="ctr">
              <a:buNone/>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Table 2: Structural Change in Production </a:t>
            </a:r>
          </a:p>
        </p:txBody>
      </p:sp>
    </p:spTree>
    <p:extLst>
      <p:ext uri="{BB962C8B-B14F-4D97-AF65-F5344CB8AC3E}">
        <p14:creationId xmlns:p14="http://schemas.microsoft.com/office/powerpoint/2010/main" val="1265990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5ED2A-1801-4D1B-AF72-A2559F5F0532}"/>
              </a:ext>
            </a:extLst>
          </p:cNvPr>
          <p:cNvSpPr>
            <a:spLocks noGrp="1"/>
          </p:cNvSpPr>
          <p:nvPr>
            <p:ph type="title"/>
          </p:nvPr>
        </p:nvSpPr>
        <p:spPr>
          <a:xfrm>
            <a:off x="540000" y="1"/>
            <a:ext cx="8064000" cy="472438"/>
          </a:xfrm>
        </p:spPr>
        <p:txBody>
          <a:bodyPr/>
          <a:lstStyle/>
          <a:p>
            <a:r>
              <a:rPr lang="en-US" sz="2400" dirty="0">
                <a:solidFill>
                  <a:schemeClr val="bg2"/>
                </a:solidFill>
                <a:latin typeface="Open Sans" panose="020B0606030504020204" pitchFamily="34" charset="0"/>
                <a:ea typeface="Open Sans" panose="020B0606030504020204" pitchFamily="34" charset="0"/>
                <a:cs typeface="Open Sans" panose="020B0606030504020204" pitchFamily="34" charset="0"/>
              </a:rPr>
              <a:t>Growth Drivers</a:t>
            </a:r>
          </a:p>
        </p:txBody>
      </p:sp>
      <p:sp>
        <p:nvSpPr>
          <p:cNvPr id="3" name="Text Placeholder 2">
            <a:extLst>
              <a:ext uri="{FF2B5EF4-FFF2-40B4-BE49-F238E27FC236}">
                <a16:creationId xmlns:a16="http://schemas.microsoft.com/office/drawing/2014/main" id="{6D01D527-D873-487F-A648-21D1AABC0E53}"/>
              </a:ext>
            </a:extLst>
          </p:cNvPr>
          <p:cNvSpPr>
            <a:spLocks noGrp="1"/>
          </p:cNvSpPr>
          <p:nvPr>
            <p:ph type="body" idx="1"/>
          </p:nvPr>
        </p:nvSpPr>
        <p:spPr>
          <a:xfrm>
            <a:off x="266700" y="632460"/>
            <a:ext cx="3901440" cy="4328160"/>
          </a:xfrm>
        </p:spPr>
        <p:txBody>
          <a:bodyPr/>
          <a:lstStyle/>
          <a:p>
            <a:pPr algn="just">
              <a:buFont typeface="Wingdings" panose="05000000000000000000" pitchFamily="2" charset="2"/>
              <a:buChar char="q"/>
            </a:pPr>
            <a:r>
              <a:rPr lang="en-US" dirty="0">
                <a:solidFill>
                  <a:schemeClr val="tx1"/>
                </a:solidFill>
              </a:rPr>
              <a:t>Research shows that capital formation resulting from a surge in investments was the main source of GDP growth acceleration. Total investment boomed from only 9.5% of GDP in 1975 to 31.3% of GDP in 2019</a:t>
            </a:r>
          </a:p>
          <a:p>
            <a:pPr algn="just">
              <a:buFont typeface="Wingdings" panose="05000000000000000000" pitchFamily="2" charset="2"/>
              <a:buChar char="q"/>
            </a:pPr>
            <a:r>
              <a:rPr lang="en-US" dirty="0">
                <a:solidFill>
                  <a:schemeClr val="tx1"/>
                </a:solidFill>
              </a:rPr>
              <a:t>Investment was financed almost entirely by national savings that jumped from 8.5% of GDP in 1975 to 31.4% of GDP in 2019. For several years the national savings rate even exceeded the investment rate leading to surplus in the current account balance.</a:t>
            </a:r>
          </a:p>
          <a:p>
            <a:pPr algn="just">
              <a:buFont typeface="Wingdings" panose="05000000000000000000" pitchFamily="2" charset="2"/>
              <a:buChar char="q"/>
            </a:pPr>
            <a:r>
              <a:rPr lang="en-US" dirty="0">
                <a:solidFill>
                  <a:schemeClr val="tx1"/>
                </a:solidFill>
              </a:rPr>
              <a:t>Private investment led the way, surging from 6.9% of GDP in 1975 to 24% of GDP in 2019</a:t>
            </a:r>
          </a:p>
          <a:p>
            <a:pPr algn="just">
              <a:buFont typeface="Wingdings" panose="05000000000000000000" pitchFamily="2" charset="2"/>
              <a:buChar char="q"/>
            </a:pPr>
            <a:r>
              <a:rPr lang="en-US" dirty="0">
                <a:solidFill>
                  <a:schemeClr val="tx1"/>
                </a:solidFill>
              </a:rPr>
              <a:t>The surge in exports was another major growth driver.  Exports led by RMG grew at double digit rates for almost 30 years between 1990 and 2019, accelerating from a mere 2.0 billion dollars to  40 billion dollars over the periods</a:t>
            </a:r>
          </a:p>
          <a:p>
            <a:pPr algn="just">
              <a:buFont typeface="Wingdings" panose="05000000000000000000" pitchFamily="2" charset="2"/>
              <a:buChar char="q"/>
            </a:pPr>
            <a:r>
              <a:rPr lang="en-US" dirty="0">
                <a:solidFill>
                  <a:schemeClr val="tx1"/>
                </a:solidFill>
              </a:rPr>
              <a:t>Remittance played another important growth enabling role, especially in the rural areas, climbing from less than 1 billion dollar in 1990 to 16.4 billion dollars in 2019.</a:t>
            </a:r>
          </a:p>
          <a:p>
            <a:endParaRPr lang="en-US" dirty="0">
              <a:solidFill>
                <a:schemeClr val="tx1"/>
              </a:solidFill>
            </a:endParaRPr>
          </a:p>
        </p:txBody>
      </p:sp>
      <p:graphicFrame>
        <p:nvGraphicFramePr>
          <p:cNvPr id="8" name="Table 7">
            <a:extLst>
              <a:ext uri="{FF2B5EF4-FFF2-40B4-BE49-F238E27FC236}">
                <a16:creationId xmlns:a16="http://schemas.microsoft.com/office/drawing/2014/main" id="{314B647E-4FC4-436C-A003-9C4D0B34F282}"/>
              </a:ext>
            </a:extLst>
          </p:cNvPr>
          <p:cNvGraphicFramePr>
            <a:graphicFrameLocks noGrp="1"/>
          </p:cNvGraphicFramePr>
          <p:nvPr>
            <p:extLst>
              <p:ext uri="{D42A27DB-BD31-4B8C-83A1-F6EECF244321}">
                <p14:modId xmlns:p14="http://schemas.microsoft.com/office/powerpoint/2010/main" val="2296944454"/>
              </p:ext>
            </p:extLst>
          </p:nvPr>
        </p:nvGraphicFramePr>
        <p:xfrm>
          <a:off x="4330064" y="859742"/>
          <a:ext cx="4655821" cy="3996823"/>
        </p:xfrm>
        <a:graphic>
          <a:graphicData uri="http://schemas.openxmlformats.org/drawingml/2006/table">
            <a:tbl>
              <a:tblPr firstRow="1" firstCol="1" bandRow="1">
                <a:tableStyleId>{3310E914-B784-4073-90B0-13F4E95F512E}</a:tableStyleId>
              </a:tblPr>
              <a:tblGrid>
                <a:gridCol w="1793486">
                  <a:extLst>
                    <a:ext uri="{9D8B030D-6E8A-4147-A177-3AD203B41FA5}">
                      <a16:colId xmlns:a16="http://schemas.microsoft.com/office/drawing/2014/main" val="789937959"/>
                    </a:ext>
                  </a:extLst>
                </a:gridCol>
                <a:gridCol w="550732">
                  <a:extLst>
                    <a:ext uri="{9D8B030D-6E8A-4147-A177-3AD203B41FA5}">
                      <a16:colId xmlns:a16="http://schemas.microsoft.com/office/drawing/2014/main" val="295956829"/>
                    </a:ext>
                  </a:extLst>
                </a:gridCol>
                <a:gridCol w="558600">
                  <a:extLst>
                    <a:ext uri="{9D8B030D-6E8A-4147-A177-3AD203B41FA5}">
                      <a16:colId xmlns:a16="http://schemas.microsoft.com/office/drawing/2014/main" val="566541428"/>
                    </a:ext>
                  </a:extLst>
                </a:gridCol>
                <a:gridCol w="619506">
                  <a:extLst>
                    <a:ext uri="{9D8B030D-6E8A-4147-A177-3AD203B41FA5}">
                      <a16:colId xmlns:a16="http://schemas.microsoft.com/office/drawing/2014/main" val="4232295592"/>
                    </a:ext>
                  </a:extLst>
                </a:gridCol>
                <a:gridCol w="587417">
                  <a:extLst>
                    <a:ext uri="{9D8B030D-6E8A-4147-A177-3AD203B41FA5}">
                      <a16:colId xmlns:a16="http://schemas.microsoft.com/office/drawing/2014/main" val="865716121"/>
                    </a:ext>
                  </a:extLst>
                </a:gridCol>
                <a:gridCol w="546080">
                  <a:extLst>
                    <a:ext uri="{9D8B030D-6E8A-4147-A177-3AD203B41FA5}">
                      <a16:colId xmlns:a16="http://schemas.microsoft.com/office/drawing/2014/main" val="3953028455"/>
                    </a:ext>
                  </a:extLst>
                </a:gridCol>
              </a:tblGrid>
              <a:tr h="412894">
                <a:tc>
                  <a:txBody>
                    <a:bodyPr/>
                    <a:lstStyle/>
                    <a:p>
                      <a:pPr marL="0" marR="0" algn="ctr">
                        <a:lnSpc>
                          <a:spcPct val="115000"/>
                        </a:lnSpc>
                        <a:spcBef>
                          <a:spcPts val="0"/>
                        </a:spcBef>
                        <a:spcAft>
                          <a:spcPts val="0"/>
                        </a:spcAft>
                      </a:pPr>
                      <a:r>
                        <a:rPr lang="en-US" sz="16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Indicators</a:t>
                      </a:r>
                    </a:p>
                  </a:txBody>
                  <a:tcPr marL="57435" marR="57435" marT="0" marB="0"/>
                </a:tc>
                <a:tc>
                  <a:txBody>
                    <a:bodyPr/>
                    <a:lstStyle/>
                    <a:p>
                      <a:pPr marL="0" marR="0" algn="ctr">
                        <a:lnSpc>
                          <a:spcPct val="115000"/>
                        </a:lnSpc>
                        <a:spcBef>
                          <a:spcPts val="0"/>
                        </a:spcBef>
                        <a:spcAft>
                          <a:spcPts val="0"/>
                        </a:spcAft>
                      </a:pPr>
                      <a:r>
                        <a:rPr lang="en-US" sz="16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1975</a:t>
                      </a:r>
                    </a:p>
                  </a:txBody>
                  <a:tcPr marL="57435" marR="57435" marT="0" marB="0"/>
                </a:tc>
                <a:tc>
                  <a:txBody>
                    <a:bodyPr/>
                    <a:lstStyle/>
                    <a:p>
                      <a:pPr marL="0" marR="0" algn="ctr">
                        <a:lnSpc>
                          <a:spcPct val="115000"/>
                        </a:lnSpc>
                        <a:spcBef>
                          <a:spcPts val="0"/>
                        </a:spcBef>
                        <a:spcAft>
                          <a:spcPts val="0"/>
                        </a:spcAft>
                      </a:pPr>
                      <a:r>
                        <a:rPr lang="en-US" sz="16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1990</a:t>
                      </a:r>
                    </a:p>
                  </a:txBody>
                  <a:tcPr marL="57435" marR="57435" marT="0" marB="0"/>
                </a:tc>
                <a:tc>
                  <a:txBody>
                    <a:bodyPr/>
                    <a:lstStyle/>
                    <a:p>
                      <a:pPr marL="0" marR="0" algn="ctr">
                        <a:lnSpc>
                          <a:spcPct val="115000"/>
                        </a:lnSpc>
                        <a:spcBef>
                          <a:spcPts val="0"/>
                        </a:spcBef>
                        <a:spcAft>
                          <a:spcPts val="0"/>
                        </a:spcAft>
                      </a:pPr>
                      <a:r>
                        <a:rPr lang="en-US" sz="16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2000</a:t>
                      </a:r>
                    </a:p>
                  </a:txBody>
                  <a:tcPr marL="57435" marR="57435" marT="0" marB="0"/>
                </a:tc>
                <a:tc>
                  <a:txBody>
                    <a:bodyPr/>
                    <a:lstStyle/>
                    <a:p>
                      <a:pPr marL="0" marR="0" algn="ctr">
                        <a:lnSpc>
                          <a:spcPct val="115000"/>
                        </a:lnSpc>
                        <a:spcBef>
                          <a:spcPts val="0"/>
                        </a:spcBef>
                        <a:spcAft>
                          <a:spcPts val="0"/>
                        </a:spcAft>
                      </a:pPr>
                      <a:r>
                        <a:rPr lang="en-US" sz="16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2010</a:t>
                      </a:r>
                    </a:p>
                  </a:txBody>
                  <a:tcPr marL="57435" marR="57435" marT="0" marB="0"/>
                </a:tc>
                <a:tc>
                  <a:txBody>
                    <a:bodyPr/>
                    <a:lstStyle/>
                    <a:p>
                      <a:pPr marL="0" marR="0" algn="ctr">
                        <a:lnSpc>
                          <a:spcPct val="115000"/>
                        </a:lnSpc>
                        <a:spcBef>
                          <a:spcPts val="0"/>
                        </a:spcBef>
                        <a:spcAft>
                          <a:spcPts val="0"/>
                        </a:spcAft>
                      </a:pPr>
                      <a:r>
                        <a:rPr lang="en-US" sz="16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2019</a:t>
                      </a:r>
                    </a:p>
                  </a:txBody>
                  <a:tcPr marL="57435" marR="57435" marT="0" marB="0"/>
                </a:tc>
                <a:extLst>
                  <a:ext uri="{0D108BD9-81ED-4DB2-BD59-A6C34878D82A}">
                    <a16:rowId xmlns:a16="http://schemas.microsoft.com/office/drawing/2014/main" val="1865222365"/>
                  </a:ext>
                </a:extLst>
              </a:tr>
              <a:tr h="458123">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Gross National Saving Rate (% of GDP)</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8.5</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19.5</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28.2</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31.4</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31.4</a:t>
                      </a:r>
                    </a:p>
                  </a:txBody>
                  <a:tcPr marL="57435" marR="57435" marT="0" marB="0"/>
                </a:tc>
                <a:extLst>
                  <a:ext uri="{0D108BD9-81ED-4DB2-BD59-A6C34878D82A}">
                    <a16:rowId xmlns:a16="http://schemas.microsoft.com/office/drawing/2014/main" val="2082557118"/>
                  </a:ext>
                </a:extLst>
              </a:tr>
              <a:tr h="668970">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Gross Investment Rate (% of GDP)</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9.5</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21.9</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27.8</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28.5</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31.3</a:t>
                      </a:r>
                    </a:p>
                  </a:txBody>
                  <a:tcPr marL="57435" marR="57435" marT="0" marB="0"/>
                </a:tc>
                <a:extLst>
                  <a:ext uri="{0D108BD9-81ED-4DB2-BD59-A6C34878D82A}">
                    <a16:rowId xmlns:a16="http://schemas.microsoft.com/office/drawing/2014/main" val="1481886018"/>
                  </a:ext>
                </a:extLst>
              </a:tr>
              <a:tr h="668242">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Private Investment Rate (% of GDP)</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6.9</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14.9</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20.5</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23.9</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24.0</a:t>
                      </a:r>
                    </a:p>
                  </a:txBody>
                  <a:tcPr marL="57435" marR="57435" marT="0" marB="0"/>
                </a:tc>
                <a:extLst>
                  <a:ext uri="{0D108BD9-81ED-4DB2-BD59-A6C34878D82A}">
                    <a16:rowId xmlns:a16="http://schemas.microsoft.com/office/drawing/2014/main" val="1933893383"/>
                  </a:ext>
                </a:extLst>
              </a:tr>
              <a:tr h="630311">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Growth of Exports (% US$)  (period average)</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7.3</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7.3</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11.0</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11.0</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9.5</a:t>
                      </a:r>
                    </a:p>
                  </a:txBody>
                  <a:tcPr marL="57435" marR="57435" marT="0" marB="0"/>
                </a:tc>
                <a:extLst>
                  <a:ext uri="{0D108BD9-81ED-4DB2-BD59-A6C34878D82A}">
                    <a16:rowId xmlns:a16="http://schemas.microsoft.com/office/drawing/2014/main" val="2845066320"/>
                  </a:ext>
                </a:extLst>
              </a:tr>
              <a:tr h="570245">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Total Exports (billion US$)</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0.4</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5.7</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16.2</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40.0</a:t>
                      </a:r>
                    </a:p>
                  </a:txBody>
                  <a:tcPr marL="57435" marR="57435" marT="0" marB="0"/>
                </a:tc>
                <a:extLst>
                  <a:ext uri="{0D108BD9-81ED-4DB2-BD59-A6C34878D82A}">
                    <a16:rowId xmlns:a16="http://schemas.microsoft.com/office/drawing/2014/main" val="3045937743"/>
                  </a:ext>
                </a:extLst>
              </a:tr>
              <a:tr h="575054">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Remittances (billion US$)</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0.1</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0.8</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11.0</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16.4</a:t>
                      </a:r>
                    </a:p>
                  </a:txBody>
                  <a:tcPr marL="57435" marR="57435" marT="0" marB="0"/>
                </a:tc>
                <a:extLst>
                  <a:ext uri="{0D108BD9-81ED-4DB2-BD59-A6C34878D82A}">
                    <a16:rowId xmlns:a16="http://schemas.microsoft.com/office/drawing/2014/main" val="880617072"/>
                  </a:ext>
                </a:extLst>
              </a:tr>
            </a:tbl>
          </a:graphicData>
        </a:graphic>
      </p:graphicFrame>
      <p:sp>
        <p:nvSpPr>
          <p:cNvPr id="9" name="Rectangle 4">
            <a:extLst>
              <a:ext uri="{FF2B5EF4-FFF2-40B4-BE49-F238E27FC236}">
                <a16:creationId xmlns:a16="http://schemas.microsoft.com/office/drawing/2014/main" id="{3DAB58D3-299E-4D0C-8F63-696C67A85FE3}"/>
              </a:ext>
            </a:extLst>
          </p:cNvPr>
          <p:cNvSpPr>
            <a:spLocks noChangeArrowheads="1"/>
          </p:cNvSpPr>
          <p:nvPr/>
        </p:nvSpPr>
        <p:spPr bwMode="auto">
          <a:xfrm>
            <a:off x="2085975" y="1152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2" name="Picture 11" descr="A picture containing application&#10;&#10;Description automatically generated">
            <a:extLst>
              <a:ext uri="{FF2B5EF4-FFF2-40B4-BE49-F238E27FC236}">
                <a16:creationId xmlns:a16="http://schemas.microsoft.com/office/drawing/2014/main" id="{5BF7FA81-D643-4149-902D-8740CDD8CDC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10" name="TextBox 9">
            <a:extLst>
              <a:ext uri="{FF2B5EF4-FFF2-40B4-BE49-F238E27FC236}">
                <a16:creationId xmlns:a16="http://schemas.microsoft.com/office/drawing/2014/main" id="{D6BDDC33-8136-44C0-8B9E-460DCDC65A13}"/>
              </a:ext>
            </a:extLst>
          </p:cNvPr>
          <p:cNvSpPr txBox="1"/>
          <p:nvPr/>
        </p:nvSpPr>
        <p:spPr>
          <a:xfrm>
            <a:off x="4431029" y="425942"/>
            <a:ext cx="4606292" cy="307777"/>
          </a:xfrm>
          <a:prstGeom prst="rect">
            <a:avLst/>
          </a:prstGeom>
          <a:noFill/>
        </p:spPr>
        <p:txBody>
          <a:bodyPr wrap="square">
            <a:spAutoFit/>
          </a:bodyPr>
          <a:lstStyle/>
          <a:p>
            <a:pPr marL="114300" indent="0" algn="ctr">
              <a:buNone/>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Table 2: Growth Drivers </a:t>
            </a:r>
          </a:p>
        </p:txBody>
      </p:sp>
    </p:spTree>
    <p:extLst>
      <p:ext uri="{BB962C8B-B14F-4D97-AF65-F5344CB8AC3E}">
        <p14:creationId xmlns:p14="http://schemas.microsoft.com/office/powerpoint/2010/main" val="2338801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5ED2A-1801-4D1B-AF72-A2559F5F0532}"/>
              </a:ext>
            </a:extLst>
          </p:cNvPr>
          <p:cNvSpPr>
            <a:spLocks noGrp="1"/>
          </p:cNvSpPr>
          <p:nvPr>
            <p:ph type="title"/>
          </p:nvPr>
        </p:nvSpPr>
        <p:spPr>
          <a:xfrm>
            <a:off x="540000" y="1"/>
            <a:ext cx="8064000" cy="472438"/>
          </a:xfrm>
        </p:spPr>
        <p:txBody>
          <a:bodyPr/>
          <a:lstStyle/>
          <a:p>
            <a:r>
              <a:rPr lang="en-US" sz="2000" dirty="0">
                <a:solidFill>
                  <a:schemeClr val="bg2"/>
                </a:solidFill>
                <a:latin typeface="Open Sans" panose="020B0606030504020204" pitchFamily="34" charset="0"/>
                <a:ea typeface="Open Sans" panose="020B0606030504020204" pitchFamily="34" charset="0"/>
                <a:cs typeface="Open Sans" panose="020B0606030504020204" pitchFamily="34" charset="0"/>
              </a:rPr>
              <a:t>               Growth Policy Enablers: Macroeconomic Stability</a:t>
            </a:r>
          </a:p>
        </p:txBody>
      </p:sp>
      <p:sp>
        <p:nvSpPr>
          <p:cNvPr id="3" name="Text Placeholder 2">
            <a:extLst>
              <a:ext uri="{FF2B5EF4-FFF2-40B4-BE49-F238E27FC236}">
                <a16:creationId xmlns:a16="http://schemas.microsoft.com/office/drawing/2014/main" id="{6D01D527-D873-487F-A648-21D1AABC0E53}"/>
              </a:ext>
            </a:extLst>
          </p:cNvPr>
          <p:cNvSpPr>
            <a:spLocks noGrp="1"/>
          </p:cNvSpPr>
          <p:nvPr>
            <p:ph type="body" idx="1"/>
          </p:nvPr>
        </p:nvSpPr>
        <p:spPr>
          <a:xfrm>
            <a:off x="266700" y="632460"/>
            <a:ext cx="3901440" cy="4328160"/>
          </a:xfrm>
        </p:spPr>
        <p:txBody>
          <a:bodyPr/>
          <a:lstStyle/>
          <a:p>
            <a:pPr algn="just">
              <a:buFont typeface="Wingdings" panose="05000000000000000000" pitchFamily="2" charset="2"/>
              <a:buChar char="q"/>
            </a:pPr>
            <a:r>
              <a:rPr lang="en-US" dirty="0">
                <a:solidFill>
                  <a:schemeClr val="tx1"/>
                </a:solidFill>
              </a:rPr>
              <a:t>Following the initial surge in inflation during the early years of independence (!972-75), the inflation rate was stabilized with a mix of prudent monetary and fiscal policies.</a:t>
            </a:r>
          </a:p>
          <a:p>
            <a:pPr algn="just">
              <a:buFont typeface="Wingdings" panose="05000000000000000000" pitchFamily="2" charset="2"/>
              <a:buChar char="q"/>
            </a:pPr>
            <a:r>
              <a:rPr lang="en-US" dirty="0">
                <a:solidFill>
                  <a:schemeClr val="tx1"/>
                </a:solidFill>
              </a:rPr>
              <a:t>In the early years large fiscal deficits were funded by grants and foreign financing. As these external resource  inflows eased, fiscal policy was tightened, and fiscal deficits have been kept below 5% of GDP.</a:t>
            </a:r>
          </a:p>
          <a:p>
            <a:pPr algn="just">
              <a:buFont typeface="Wingdings" panose="05000000000000000000" pitchFamily="2" charset="2"/>
              <a:buChar char="q"/>
            </a:pPr>
            <a:r>
              <a:rPr lang="en-US" dirty="0">
                <a:solidFill>
                  <a:schemeClr val="tx1"/>
                </a:solidFill>
              </a:rPr>
              <a:t>A flexible exchange rate and supportive policies for RMG saw the emergence of the RMG revolution. Exports boomed. Along with generous inflow of remittances, required imports were easily financed and Bangladesh experienced many years of current account surplus.</a:t>
            </a:r>
          </a:p>
          <a:p>
            <a:pPr algn="just">
              <a:buFont typeface="Wingdings" panose="05000000000000000000" pitchFamily="2" charset="2"/>
              <a:buChar char="q"/>
            </a:pPr>
            <a:r>
              <a:rPr lang="en-US" dirty="0">
                <a:solidFill>
                  <a:schemeClr val="tx1"/>
                </a:solidFill>
              </a:rPr>
              <a:t>Low current account deficits and surpluses reduced the need for external borrowing, which relied mostly on concessional aid. Foreign MLT debt/GDP and debt servicing were contained within sustainable limits.</a:t>
            </a:r>
          </a:p>
          <a:p>
            <a:pPr algn="just">
              <a:buFont typeface="Wingdings" panose="05000000000000000000" pitchFamily="2" charset="2"/>
              <a:buChar char="q"/>
            </a:pPr>
            <a:r>
              <a:rPr lang="en-US" dirty="0">
                <a:solidFill>
                  <a:schemeClr val="tx1"/>
                </a:solidFill>
              </a:rPr>
              <a:t>Low fiscal deficit also kept domestic debt burden within safe limits</a:t>
            </a:r>
          </a:p>
          <a:p>
            <a:pPr marL="114300" indent="0" algn="just">
              <a:buNone/>
            </a:pPr>
            <a:endParaRPr lang="en-US" sz="1200" dirty="0">
              <a:solidFill>
                <a:schemeClr val="tx1"/>
              </a:solidFill>
            </a:endParaRPr>
          </a:p>
          <a:p>
            <a:endParaRPr lang="en-US" dirty="0">
              <a:solidFill>
                <a:schemeClr val="tx1"/>
              </a:solidFill>
            </a:endParaRPr>
          </a:p>
        </p:txBody>
      </p:sp>
      <p:graphicFrame>
        <p:nvGraphicFramePr>
          <p:cNvPr id="8" name="Table 7">
            <a:extLst>
              <a:ext uri="{FF2B5EF4-FFF2-40B4-BE49-F238E27FC236}">
                <a16:creationId xmlns:a16="http://schemas.microsoft.com/office/drawing/2014/main" id="{314B647E-4FC4-436C-A003-9C4D0B34F282}"/>
              </a:ext>
            </a:extLst>
          </p:cNvPr>
          <p:cNvGraphicFramePr>
            <a:graphicFrameLocks noGrp="1"/>
          </p:cNvGraphicFramePr>
          <p:nvPr>
            <p:extLst>
              <p:ext uri="{D42A27DB-BD31-4B8C-83A1-F6EECF244321}">
                <p14:modId xmlns:p14="http://schemas.microsoft.com/office/powerpoint/2010/main" val="3170893212"/>
              </p:ext>
            </p:extLst>
          </p:nvPr>
        </p:nvGraphicFramePr>
        <p:xfrm>
          <a:off x="4381500" y="733719"/>
          <a:ext cx="4705351" cy="4036400"/>
        </p:xfrm>
        <a:graphic>
          <a:graphicData uri="http://schemas.openxmlformats.org/drawingml/2006/table">
            <a:tbl>
              <a:tblPr firstRow="1" firstCol="1" bandRow="1">
                <a:tableStyleId>{3310E914-B784-4073-90B0-13F4E95F512E}</a:tableStyleId>
              </a:tblPr>
              <a:tblGrid>
                <a:gridCol w="1857953">
                  <a:extLst>
                    <a:ext uri="{9D8B030D-6E8A-4147-A177-3AD203B41FA5}">
                      <a16:colId xmlns:a16="http://schemas.microsoft.com/office/drawing/2014/main" val="789937959"/>
                    </a:ext>
                  </a:extLst>
                </a:gridCol>
                <a:gridCol w="593666">
                  <a:extLst>
                    <a:ext uri="{9D8B030D-6E8A-4147-A177-3AD203B41FA5}">
                      <a16:colId xmlns:a16="http://schemas.microsoft.com/office/drawing/2014/main" val="295956829"/>
                    </a:ext>
                  </a:extLst>
                </a:gridCol>
                <a:gridCol w="593666">
                  <a:extLst>
                    <a:ext uri="{9D8B030D-6E8A-4147-A177-3AD203B41FA5}">
                      <a16:colId xmlns:a16="http://schemas.microsoft.com/office/drawing/2014/main" val="566541428"/>
                    </a:ext>
                  </a:extLst>
                </a:gridCol>
                <a:gridCol w="514511">
                  <a:extLst>
                    <a:ext uri="{9D8B030D-6E8A-4147-A177-3AD203B41FA5}">
                      <a16:colId xmlns:a16="http://schemas.microsoft.com/office/drawing/2014/main" val="4232295592"/>
                    </a:ext>
                  </a:extLst>
                </a:gridCol>
                <a:gridCol w="593666">
                  <a:extLst>
                    <a:ext uri="{9D8B030D-6E8A-4147-A177-3AD203B41FA5}">
                      <a16:colId xmlns:a16="http://schemas.microsoft.com/office/drawing/2014/main" val="865716121"/>
                    </a:ext>
                  </a:extLst>
                </a:gridCol>
                <a:gridCol w="551889">
                  <a:extLst>
                    <a:ext uri="{9D8B030D-6E8A-4147-A177-3AD203B41FA5}">
                      <a16:colId xmlns:a16="http://schemas.microsoft.com/office/drawing/2014/main" val="3953028455"/>
                    </a:ext>
                  </a:extLst>
                </a:gridCol>
              </a:tblGrid>
              <a:tr h="424596">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Indicators</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1975</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1990</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2000</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2010</a:t>
                      </a:r>
                    </a:p>
                  </a:txBody>
                  <a:tcPr marL="57435" marR="57435" marT="0" marB="0"/>
                </a:tc>
                <a:tc>
                  <a:txBody>
                    <a:bodyPr/>
                    <a:lstStyle/>
                    <a:p>
                      <a:pPr marL="0" marR="0" algn="ctr">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2019</a:t>
                      </a:r>
                    </a:p>
                  </a:txBody>
                  <a:tcPr marL="57435" marR="57435" marT="0" marB="0"/>
                </a:tc>
                <a:extLst>
                  <a:ext uri="{0D108BD9-81ED-4DB2-BD59-A6C34878D82A}">
                    <a16:rowId xmlns:a16="http://schemas.microsoft.com/office/drawing/2014/main" val="1865222365"/>
                  </a:ext>
                </a:extLst>
              </a:tr>
              <a:tr h="410764">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Decadal Inflation Rate</a:t>
                      </a:r>
                    </a:p>
                  </a:txBody>
                  <a:tcPr marL="57435" marR="57435" marT="0" marB="0"/>
                </a:tc>
                <a:tc>
                  <a:txBody>
                    <a:bodyPr/>
                    <a:lstStyle/>
                    <a:p>
                      <a:pPr marL="0" marR="0" algn="ctr">
                        <a:lnSpc>
                          <a:spcPct val="115000"/>
                        </a:lnSpc>
                        <a:spcBef>
                          <a:spcPts val="0"/>
                        </a:spcBef>
                        <a:spcAft>
                          <a:spcPts val="0"/>
                        </a:spcAft>
                      </a:pPr>
                      <a:endPar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endParaRP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10.1</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5.7</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6.0</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7.3</a:t>
                      </a:r>
                    </a:p>
                  </a:txBody>
                  <a:tcPr marL="57435" marR="57435" marT="0" marB="0"/>
                </a:tc>
                <a:extLst>
                  <a:ext uri="{0D108BD9-81ED-4DB2-BD59-A6C34878D82A}">
                    <a16:rowId xmlns:a16="http://schemas.microsoft.com/office/drawing/2014/main" val="2082557118"/>
                  </a:ext>
                </a:extLst>
              </a:tr>
              <a:tr h="687929">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Exchange Rate (Taka/US$)</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8.9</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32.9</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50.3</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69.3</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84.0</a:t>
                      </a:r>
                    </a:p>
                  </a:txBody>
                  <a:tcPr marL="57435" marR="57435" marT="0" marB="0"/>
                </a:tc>
                <a:extLst>
                  <a:ext uri="{0D108BD9-81ED-4DB2-BD59-A6C34878D82A}">
                    <a16:rowId xmlns:a16="http://schemas.microsoft.com/office/drawing/2014/main" val="1481886018"/>
                  </a:ext>
                </a:extLst>
              </a:tr>
              <a:tr h="687180">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Fiscal Deficit (% of GDP)</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5.1</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6.7</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6.1</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3.2</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4.7</a:t>
                      </a:r>
                    </a:p>
                  </a:txBody>
                  <a:tcPr marL="57435" marR="57435" marT="0" marB="0"/>
                </a:tc>
                <a:extLst>
                  <a:ext uri="{0D108BD9-81ED-4DB2-BD59-A6C34878D82A}">
                    <a16:rowId xmlns:a16="http://schemas.microsoft.com/office/drawing/2014/main" val="1933893383"/>
                  </a:ext>
                </a:extLst>
              </a:tr>
              <a:tr h="648174">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Current Account Balance (% of GDP)</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 4.4</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 1.3</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0.0</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3.2</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1.7</a:t>
                      </a:r>
                    </a:p>
                  </a:txBody>
                  <a:tcPr marL="57435" marR="57435" marT="0" marB="0"/>
                </a:tc>
                <a:extLst>
                  <a:ext uri="{0D108BD9-81ED-4DB2-BD59-A6C34878D82A}">
                    <a16:rowId xmlns:a16="http://schemas.microsoft.com/office/drawing/2014/main" val="2845066320"/>
                  </a:ext>
                </a:extLst>
              </a:tr>
              <a:tr h="586406">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MLT External Debt/ GDP (%)</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7.0</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34.8</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34.4</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20.6</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17.8</a:t>
                      </a:r>
                    </a:p>
                  </a:txBody>
                  <a:tcPr marL="57435" marR="57435" marT="0" marB="0"/>
                </a:tc>
                <a:extLst>
                  <a:ext uri="{0D108BD9-81ED-4DB2-BD59-A6C34878D82A}">
                    <a16:rowId xmlns:a16="http://schemas.microsoft.com/office/drawing/2014/main" val="3045937743"/>
                  </a:ext>
                </a:extLst>
              </a:tr>
              <a:tr h="591351">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MLT Total Debt/ GDP (%)</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17.0</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43.1</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46.6</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34.9</a:t>
                      </a:r>
                    </a:p>
                  </a:txBody>
                  <a:tcPr marL="57435" marR="57435" marT="0" marB="0"/>
                </a:tc>
                <a:tc>
                  <a:txBody>
                    <a:bodyPr/>
                    <a:lstStyle/>
                    <a:p>
                      <a:pPr marL="0" marR="0" algn="ctr">
                        <a:lnSpc>
                          <a:spcPct val="115000"/>
                        </a:lnSpc>
                        <a:spcBef>
                          <a:spcPts val="0"/>
                        </a:spcBef>
                        <a:spcAft>
                          <a:spcPts val="0"/>
                        </a:spcAft>
                      </a:pPr>
                      <a:r>
                        <a:rPr lang="en-US" sz="14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28.9</a:t>
                      </a:r>
                    </a:p>
                  </a:txBody>
                  <a:tcPr marL="57435" marR="57435" marT="0" marB="0"/>
                </a:tc>
                <a:extLst>
                  <a:ext uri="{0D108BD9-81ED-4DB2-BD59-A6C34878D82A}">
                    <a16:rowId xmlns:a16="http://schemas.microsoft.com/office/drawing/2014/main" val="880617072"/>
                  </a:ext>
                </a:extLst>
              </a:tr>
            </a:tbl>
          </a:graphicData>
        </a:graphic>
      </p:graphicFrame>
      <p:sp>
        <p:nvSpPr>
          <p:cNvPr id="9" name="Rectangle 4">
            <a:extLst>
              <a:ext uri="{FF2B5EF4-FFF2-40B4-BE49-F238E27FC236}">
                <a16:creationId xmlns:a16="http://schemas.microsoft.com/office/drawing/2014/main" id="{3DAB58D3-299E-4D0C-8F63-696C67A85FE3}"/>
              </a:ext>
            </a:extLst>
          </p:cNvPr>
          <p:cNvSpPr>
            <a:spLocks noChangeArrowheads="1"/>
          </p:cNvSpPr>
          <p:nvPr/>
        </p:nvSpPr>
        <p:spPr bwMode="auto">
          <a:xfrm>
            <a:off x="2085975" y="1152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2" name="Picture 11" descr="A picture containing application&#10;&#10;Description automatically generated">
            <a:extLst>
              <a:ext uri="{FF2B5EF4-FFF2-40B4-BE49-F238E27FC236}">
                <a16:creationId xmlns:a16="http://schemas.microsoft.com/office/drawing/2014/main" id="{5BF7FA81-D643-4149-902D-8740CDD8CDC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10" name="TextBox 9">
            <a:extLst>
              <a:ext uri="{FF2B5EF4-FFF2-40B4-BE49-F238E27FC236}">
                <a16:creationId xmlns:a16="http://schemas.microsoft.com/office/drawing/2014/main" id="{D6BDDC33-8136-44C0-8B9E-460DCDC65A13}"/>
              </a:ext>
            </a:extLst>
          </p:cNvPr>
          <p:cNvSpPr txBox="1"/>
          <p:nvPr/>
        </p:nvSpPr>
        <p:spPr>
          <a:xfrm>
            <a:off x="4431029" y="425942"/>
            <a:ext cx="4606292" cy="307777"/>
          </a:xfrm>
          <a:prstGeom prst="rect">
            <a:avLst/>
          </a:prstGeom>
          <a:noFill/>
        </p:spPr>
        <p:txBody>
          <a:bodyPr wrap="square">
            <a:spAutoFit/>
          </a:bodyPr>
          <a:lstStyle/>
          <a:p>
            <a:pPr marL="114300" indent="0" algn="ctr">
              <a:buNone/>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Table 3: Macroeconomic Stability </a:t>
            </a:r>
          </a:p>
        </p:txBody>
      </p:sp>
    </p:spTree>
    <p:extLst>
      <p:ext uri="{BB962C8B-B14F-4D97-AF65-F5344CB8AC3E}">
        <p14:creationId xmlns:p14="http://schemas.microsoft.com/office/powerpoint/2010/main" val="397088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310656B-28B2-4648-A637-A40C662535DA}"/>
              </a:ext>
            </a:extLst>
          </p:cNvPr>
          <p:cNvSpPr>
            <a:spLocks noGrp="1"/>
          </p:cNvSpPr>
          <p:nvPr>
            <p:ph type="body" idx="1"/>
          </p:nvPr>
        </p:nvSpPr>
        <p:spPr>
          <a:xfrm>
            <a:off x="-40436" y="838665"/>
            <a:ext cx="4638003" cy="4125185"/>
          </a:xfrm>
        </p:spPr>
        <p:txBody>
          <a:bodyPr/>
          <a:lstStyle/>
          <a:p>
            <a:pPr algn="just"/>
            <a:r>
              <a:rPr lang="en-US" dirty="0">
                <a:solidFill>
                  <a:schemeClr val="tx1"/>
                </a:solidFill>
              </a:rPr>
              <a:t>The QR regime was progressively dismantled falling from 315 banned items in early 1990s (26% of all HS-4 digit codes) to 122 items (10%) by 2002. Only a few sensitive items now remain in QR primarily on health grounds</a:t>
            </a:r>
          </a:p>
          <a:p>
            <a:pPr algn="just"/>
            <a:r>
              <a:rPr lang="en-US" dirty="0">
                <a:solidFill>
                  <a:schemeClr val="tx1"/>
                </a:solidFill>
              </a:rPr>
              <a:t>QRs  on trade protection grounds were dismantled almost entirely and those that remain are for protecting the export-oriented RMG. </a:t>
            </a:r>
          </a:p>
          <a:p>
            <a:pPr algn="just"/>
            <a:r>
              <a:rPr lang="en-US" dirty="0">
                <a:solidFill>
                  <a:schemeClr val="tx1"/>
                </a:solidFill>
              </a:rPr>
              <a:t>The dismantling of the trade-related QR regime was complemented by sharp cutbacks in import tariffs. Top CD rates were drastically reduced, and the average nominal protection rate was lowered from 61% in 1992 to  17% in 2003.</a:t>
            </a:r>
          </a:p>
          <a:p>
            <a:pPr algn="just"/>
            <a:r>
              <a:rPr lang="en-US" dirty="0">
                <a:solidFill>
                  <a:schemeClr val="tx1"/>
                </a:solidFill>
              </a:rPr>
              <a:t>Tariff reforms have taken a back seat since then, mainly due to revenue considerations, but also on protection grounds pushed by business lobbies.  A range of supplementary and regulatory duties have been introduced since 2003 that have tended to dampen the positive effects of trade liberalization.</a:t>
            </a:r>
          </a:p>
          <a:p>
            <a:pPr algn="just"/>
            <a:r>
              <a:rPr lang="en-US" dirty="0">
                <a:solidFill>
                  <a:schemeClr val="tx1"/>
                </a:solidFill>
              </a:rPr>
              <a:t>Even so, the trade regime is much more liberal now than in 1991.</a:t>
            </a:r>
          </a:p>
        </p:txBody>
      </p:sp>
      <p:graphicFrame>
        <p:nvGraphicFramePr>
          <p:cNvPr id="4" name="Table 3">
            <a:extLst>
              <a:ext uri="{FF2B5EF4-FFF2-40B4-BE49-F238E27FC236}">
                <a16:creationId xmlns:a16="http://schemas.microsoft.com/office/drawing/2014/main" id="{E6B6C82C-46FC-49CB-A2B9-C82264F5F7F8}"/>
              </a:ext>
            </a:extLst>
          </p:cNvPr>
          <p:cNvGraphicFramePr>
            <a:graphicFrameLocks noGrp="1"/>
          </p:cNvGraphicFramePr>
          <p:nvPr>
            <p:extLst>
              <p:ext uri="{D42A27DB-BD31-4B8C-83A1-F6EECF244321}">
                <p14:modId xmlns:p14="http://schemas.microsoft.com/office/powerpoint/2010/main" val="760904840"/>
              </p:ext>
            </p:extLst>
          </p:nvPr>
        </p:nvGraphicFramePr>
        <p:xfrm>
          <a:off x="4834208" y="3300761"/>
          <a:ext cx="4059805" cy="1479394"/>
        </p:xfrm>
        <a:graphic>
          <a:graphicData uri="http://schemas.openxmlformats.org/drawingml/2006/table">
            <a:tbl>
              <a:tblPr firstRow="1" firstCol="1" bandRow="1">
                <a:tableStyleId>{3310E914-B784-4073-90B0-13F4E95F512E}</a:tableStyleId>
              </a:tblPr>
              <a:tblGrid>
                <a:gridCol w="1832880">
                  <a:extLst>
                    <a:ext uri="{9D8B030D-6E8A-4147-A177-3AD203B41FA5}">
                      <a16:colId xmlns:a16="http://schemas.microsoft.com/office/drawing/2014/main" val="2150750459"/>
                    </a:ext>
                  </a:extLst>
                </a:gridCol>
                <a:gridCol w="579191">
                  <a:extLst>
                    <a:ext uri="{9D8B030D-6E8A-4147-A177-3AD203B41FA5}">
                      <a16:colId xmlns:a16="http://schemas.microsoft.com/office/drawing/2014/main" val="670484026"/>
                    </a:ext>
                  </a:extLst>
                </a:gridCol>
                <a:gridCol w="505875">
                  <a:extLst>
                    <a:ext uri="{9D8B030D-6E8A-4147-A177-3AD203B41FA5}">
                      <a16:colId xmlns:a16="http://schemas.microsoft.com/office/drawing/2014/main" val="1442809162"/>
                    </a:ext>
                  </a:extLst>
                </a:gridCol>
                <a:gridCol w="564527">
                  <a:extLst>
                    <a:ext uri="{9D8B030D-6E8A-4147-A177-3AD203B41FA5}">
                      <a16:colId xmlns:a16="http://schemas.microsoft.com/office/drawing/2014/main" val="2784053985"/>
                    </a:ext>
                  </a:extLst>
                </a:gridCol>
                <a:gridCol w="577332">
                  <a:extLst>
                    <a:ext uri="{9D8B030D-6E8A-4147-A177-3AD203B41FA5}">
                      <a16:colId xmlns:a16="http://schemas.microsoft.com/office/drawing/2014/main" val="526400139"/>
                    </a:ext>
                  </a:extLst>
                </a:gridCol>
              </a:tblGrid>
              <a:tr h="324841">
                <a:tc>
                  <a:txBody>
                    <a:bodyPr/>
                    <a:lstStyle/>
                    <a:p>
                      <a:pPr marL="0" marR="0" algn="ctr">
                        <a:lnSpc>
                          <a:spcPct val="115000"/>
                        </a:lnSpc>
                        <a:spcBef>
                          <a:spcPts val="0"/>
                        </a:spcBef>
                        <a:spcAft>
                          <a:spcPts val="0"/>
                        </a:spcAft>
                      </a:pPr>
                      <a:r>
                        <a:rPr lang="en-US" sz="11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Tariffs</a:t>
                      </a:r>
                      <a:endPar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solidFill>
                      <a:schemeClr val="tx1"/>
                    </a:solidFill>
                  </a:tcPr>
                </a:tc>
                <a:tc>
                  <a:txBody>
                    <a:bodyPr/>
                    <a:lstStyle/>
                    <a:p>
                      <a:pPr marL="0" marR="0" algn="ctr">
                        <a:lnSpc>
                          <a:spcPct val="115000"/>
                        </a:lnSpc>
                        <a:spcBef>
                          <a:spcPts val="0"/>
                        </a:spcBef>
                        <a:spcAft>
                          <a:spcPts val="0"/>
                        </a:spcAft>
                      </a:pPr>
                      <a:r>
                        <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1992</a:t>
                      </a:r>
                    </a:p>
                  </a:txBody>
                  <a:tcPr marL="68580" marR="68580" marT="0" marB="0">
                    <a:solidFill>
                      <a:schemeClr val="tx1"/>
                    </a:solidFill>
                  </a:tcPr>
                </a:tc>
                <a:tc>
                  <a:txBody>
                    <a:bodyPr/>
                    <a:lstStyle/>
                    <a:p>
                      <a:pPr marL="0" marR="0" algn="ctr">
                        <a:lnSpc>
                          <a:spcPct val="115000"/>
                        </a:lnSpc>
                        <a:spcBef>
                          <a:spcPts val="0"/>
                        </a:spcBef>
                        <a:spcAft>
                          <a:spcPts val="0"/>
                        </a:spcAft>
                      </a:pPr>
                      <a:r>
                        <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1997</a:t>
                      </a:r>
                    </a:p>
                  </a:txBody>
                  <a:tcPr marL="68580" marR="68580" marT="0" marB="0">
                    <a:solidFill>
                      <a:schemeClr val="tx1"/>
                    </a:solidFill>
                  </a:tcPr>
                </a:tc>
                <a:tc>
                  <a:txBody>
                    <a:bodyPr/>
                    <a:lstStyle/>
                    <a:p>
                      <a:pPr marL="0" marR="0" algn="ctr">
                        <a:lnSpc>
                          <a:spcPct val="115000"/>
                        </a:lnSpc>
                        <a:spcBef>
                          <a:spcPts val="0"/>
                        </a:spcBef>
                        <a:spcAft>
                          <a:spcPts val="0"/>
                        </a:spcAft>
                      </a:pPr>
                      <a:r>
                        <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2003</a:t>
                      </a:r>
                    </a:p>
                  </a:txBody>
                  <a:tcPr marL="68580" marR="68580" marT="0" marB="0">
                    <a:solidFill>
                      <a:schemeClr val="tx1"/>
                    </a:solidFill>
                  </a:tcPr>
                </a:tc>
                <a:tc>
                  <a:txBody>
                    <a:bodyPr/>
                    <a:lstStyle/>
                    <a:p>
                      <a:pPr marL="0" marR="0" algn="ctr">
                        <a:lnSpc>
                          <a:spcPct val="115000"/>
                        </a:lnSpc>
                        <a:spcBef>
                          <a:spcPts val="0"/>
                        </a:spcBef>
                        <a:spcAft>
                          <a:spcPts val="0"/>
                        </a:spcAft>
                      </a:pPr>
                      <a:r>
                        <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2019</a:t>
                      </a:r>
                    </a:p>
                  </a:txBody>
                  <a:tcPr marL="68580" marR="68580" marT="0" marB="0">
                    <a:solidFill>
                      <a:schemeClr val="tx1"/>
                    </a:solidFill>
                  </a:tcPr>
                </a:tc>
                <a:extLst>
                  <a:ext uri="{0D108BD9-81ED-4DB2-BD59-A6C34878D82A}">
                    <a16:rowId xmlns:a16="http://schemas.microsoft.com/office/drawing/2014/main" val="2408487043"/>
                  </a:ext>
                </a:extLst>
              </a:tr>
              <a:tr h="384851">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Average CD (unweighted)</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57</a:t>
                      </a: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22</a:t>
                      </a:r>
                    </a:p>
                  </a:txBody>
                  <a:tcPr marL="68580" marR="68580" marT="0" marB="0"/>
                </a:tc>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17</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21</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extLst>
                  <a:ext uri="{0D108BD9-81ED-4DB2-BD59-A6C34878D82A}">
                    <a16:rowId xmlns:a16="http://schemas.microsoft.com/office/drawing/2014/main" val="2491678285"/>
                  </a:ext>
                </a:extLst>
              </a:tr>
              <a:tr h="384851">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Nominal protection rate(%)</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61</a:t>
                      </a: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26</a:t>
                      </a:r>
                    </a:p>
                  </a:txBody>
                  <a:tcPr marL="68580" marR="68580" marT="0" marB="0"/>
                </a:tc>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22</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26</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extLst>
                  <a:ext uri="{0D108BD9-81ED-4DB2-BD59-A6C34878D82A}">
                    <a16:rowId xmlns:a16="http://schemas.microsoft.com/office/drawing/2014/main" val="2747148294"/>
                  </a:ext>
                </a:extLst>
              </a:tr>
              <a:tr h="384851">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Top CD rate (%)</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350</a:t>
                      </a: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45</a:t>
                      </a:r>
                    </a:p>
                  </a:txBody>
                  <a:tcPr marL="68580" marR="68580" marT="0" marB="0"/>
                </a:tc>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33</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33</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extLst>
                  <a:ext uri="{0D108BD9-81ED-4DB2-BD59-A6C34878D82A}">
                    <a16:rowId xmlns:a16="http://schemas.microsoft.com/office/drawing/2014/main" val="224869703"/>
                  </a:ext>
                </a:extLst>
              </a:tr>
            </a:tbl>
          </a:graphicData>
        </a:graphic>
      </p:graphicFrame>
      <p:sp>
        <p:nvSpPr>
          <p:cNvPr id="5" name="Rectangle 1">
            <a:extLst>
              <a:ext uri="{FF2B5EF4-FFF2-40B4-BE49-F238E27FC236}">
                <a16:creationId xmlns:a16="http://schemas.microsoft.com/office/drawing/2014/main" id="{C448AB16-3F1E-4CF6-83E2-527E499B49C3}"/>
              </a:ext>
            </a:extLst>
          </p:cNvPr>
          <p:cNvSpPr>
            <a:spLocks noChangeArrowheads="1"/>
          </p:cNvSpPr>
          <p:nvPr/>
        </p:nvSpPr>
        <p:spPr bwMode="auto">
          <a:xfrm>
            <a:off x="4995621" y="838666"/>
            <a:ext cx="4116630" cy="26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76176"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T</a:t>
            </a:r>
            <a:r>
              <a:rPr kumimoji="0" lang="en-US" altLang="en-US" sz="1200" b="1" i="0" u="none" strike="noStrike" cap="none" normalizeH="0" baseline="0" dirty="0" bmk="">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able 3: </a:t>
            </a:r>
            <a:r>
              <a:rPr lang="en-US" altLang="en-US" sz="1200" b="1" dirty="0" bmk="">
                <a:solidFill>
                  <a:schemeClr val="tx1"/>
                </a:solidFill>
                <a:latin typeface="Open Sans" panose="020B0606030504020204" pitchFamily="34" charset="0"/>
                <a:ea typeface="Open Sans" panose="020B0606030504020204" pitchFamily="34" charset="0"/>
                <a:cs typeface="Open Sans" panose="020B0606030504020204" pitchFamily="34" charset="0"/>
              </a:rPr>
              <a:t>Removal of Quantitative Restrictions</a:t>
            </a:r>
            <a:r>
              <a:rPr kumimoji="0" lang="en-US" altLang="en-US" sz="1200" b="1" i="0" u="none" strike="noStrike" cap="none" normalizeH="0" baseline="0" dirty="0" bmk="">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endParaRPr kumimoji="0" lang="en-US" altLang="en-US" sz="1200" b="1"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descr="A picture containing application&#10;&#10;Description automatically generated">
            <a:extLst>
              <a:ext uri="{FF2B5EF4-FFF2-40B4-BE49-F238E27FC236}">
                <a16:creationId xmlns:a16="http://schemas.microsoft.com/office/drawing/2014/main" id="{C5923959-97DF-4BD7-876F-CD076CA14A4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8" name="Title 7">
            <a:extLst>
              <a:ext uri="{FF2B5EF4-FFF2-40B4-BE49-F238E27FC236}">
                <a16:creationId xmlns:a16="http://schemas.microsoft.com/office/drawing/2014/main" id="{663AA65B-6EEF-A73F-9BA9-DB39AC680FC1}"/>
              </a:ext>
            </a:extLst>
          </p:cNvPr>
          <p:cNvSpPr>
            <a:spLocks noGrp="1"/>
          </p:cNvSpPr>
          <p:nvPr>
            <p:ph type="title"/>
          </p:nvPr>
        </p:nvSpPr>
        <p:spPr>
          <a:xfrm>
            <a:off x="540000" y="179649"/>
            <a:ext cx="8403278" cy="438688"/>
          </a:xfrm>
        </p:spPr>
        <p:txBody>
          <a:bodyPr/>
          <a:lstStyle/>
          <a:p>
            <a:r>
              <a:rPr lang="en-US" sz="2400" dirty="0"/>
              <a:t>         Growth Policy Enablers: Trade Policy Reforms</a:t>
            </a:r>
          </a:p>
        </p:txBody>
      </p:sp>
      <p:sp>
        <p:nvSpPr>
          <p:cNvPr id="10" name="TextBox 9">
            <a:extLst>
              <a:ext uri="{FF2B5EF4-FFF2-40B4-BE49-F238E27FC236}">
                <a16:creationId xmlns:a16="http://schemas.microsoft.com/office/drawing/2014/main" id="{24974521-5BDC-1EA1-2D46-6508249A9CD2}"/>
              </a:ext>
            </a:extLst>
          </p:cNvPr>
          <p:cNvSpPr txBox="1"/>
          <p:nvPr/>
        </p:nvSpPr>
        <p:spPr>
          <a:xfrm>
            <a:off x="2278566" y="2350485"/>
            <a:ext cx="4809892" cy="324512"/>
          </a:xfrm>
          <a:prstGeom prst="rect">
            <a:avLst/>
          </a:prstGeom>
          <a:noFill/>
        </p:spPr>
        <p:txBody>
          <a:bodyPr wrap="square">
            <a:spAutoFit/>
          </a:bodyPr>
          <a:lstStyle/>
          <a:p>
            <a:pPr marL="0" marR="0" algn="ctr">
              <a:lnSpc>
                <a:spcPct val="115000"/>
              </a:lnSpc>
              <a:spcBef>
                <a:spcPts val="0"/>
              </a:spcBef>
              <a:spcAft>
                <a:spcPts val="0"/>
              </a:spcAft>
            </a:pPr>
            <a:r>
              <a:rPr lang="en-US" sz="14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Country</a:t>
            </a:r>
            <a:endPar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11" name="Table 10">
            <a:extLst>
              <a:ext uri="{FF2B5EF4-FFF2-40B4-BE49-F238E27FC236}">
                <a16:creationId xmlns:a16="http://schemas.microsoft.com/office/drawing/2014/main" id="{456506B0-451F-D119-6C7F-28572EC72570}"/>
              </a:ext>
            </a:extLst>
          </p:cNvPr>
          <p:cNvGraphicFramePr>
            <a:graphicFrameLocks noGrp="1"/>
          </p:cNvGraphicFramePr>
          <p:nvPr>
            <p:extLst>
              <p:ext uri="{D42A27DB-BD31-4B8C-83A1-F6EECF244321}">
                <p14:modId xmlns:p14="http://schemas.microsoft.com/office/powerpoint/2010/main" val="1369969990"/>
              </p:ext>
            </p:extLst>
          </p:nvPr>
        </p:nvGraphicFramePr>
        <p:xfrm>
          <a:off x="4834208" y="1112435"/>
          <a:ext cx="4116631" cy="1706411"/>
        </p:xfrm>
        <a:graphic>
          <a:graphicData uri="http://schemas.openxmlformats.org/drawingml/2006/table">
            <a:tbl>
              <a:tblPr firstRow="1" firstCol="1" bandRow="1">
                <a:tableStyleId>{3310E914-B784-4073-90B0-13F4E95F512E}</a:tableStyleId>
              </a:tblPr>
              <a:tblGrid>
                <a:gridCol w="1990338">
                  <a:extLst>
                    <a:ext uri="{9D8B030D-6E8A-4147-A177-3AD203B41FA5}">
                      <a16:colId xmlns:a16="http://schemas.microsoft.com/office/drawing/2014/main" val="2150750459"/>
                    </a:ext>
                  </a:extLst>
                </a:gridCol>
                <a:gridCol w="527825">
                  <a:extLst>
                    <a:ext uri="{9D8B030D-6E8A-4147-A177-3AD203B41FA5}">
                      <a16:colId xmlns:a16="http://schemas.microsoft.com/office/drawing/2014/main" val="2784053985"/>
                    </a:ext>
                  </a:extLst>
                </a:gridCol>
                <a:gridCol w="527824">
                  <a:extLst>
                    <a:ext uri="{9D8B030D-6E8A-4147-A177-3AD203B41FA5}">
                      <a16:colId xmlns:a16="http://schemas.microsoft.com/office/drawing/2014/main" val="526400139"/>
                    </a:ext>
                  </a:extLst>
                </a:gridCol>
                <a:gridCol w="550127">
                  <a:extLst>
                    <a:ext uri="{9D8B030D-6E8A-4147-A177-3AD203B41FA5}">
                      <a16:colId xmlns:a16="http://schemas.microsoft.com/office/drawing/2014/main" val="2046752014"/>
                    </a:ext>
                  </a:extLst>
                </a:gridCol>
                <a:gridCol w="520517">
                  <a:extLst>
                    <a:ext uri="{9D8B030D-6E8A-4147-A177-3AD203B41FA5}">
                      <a16:colId xmlns:a16="http://schemas.microsoft.com/office/drawing/2014/main" val="3444828155"/>
                    </a:ext>
                  </a:extLst>
                </a:gridCol>
              </a:tblGrid>
              <a:tr h="474807">
                <a:tc>
                  <a:txBody>
                    <a:bodyPr/>
                    <a:lstStyle/>
                    <a:p>
                      <a:pPr marL="0" marR="0" algn="ctr">
                        <a:lnSpc>
                          <a:spcPct val="115000"/>
                        </a:lnSpc>
                        <a:spcBef>
                          <a:spcPts val="0"/>
                        </a:spcBef>
                        <a:spcAft>
                          <a:spcPts val="0"/>
                        </a:spcAft>
                      </a:pPr>
                      <a:r>
                        <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QR Description</a:t>
                      </a:r>
                    </a:p>
                  </a:txBody>
                  <a:tcPr marL="68580" marR="68580" marT="0" marB="0">
                    <a:solidFill>
                      <a:schemeClr val="tx1"/>
                    </a:solidFill>
                  </a:tcPr>
                </a:tc>
                <a:tc>
                  <a:txBody>
                    <a:bodyPr/>
                    <a:lstStyle/>
                    <a:p>
                      <a:pPr marL="0" marR="0" algn="ctr">
                        <a:lnSpc>
                          <a:spcPct val="115000"/>
                        </a:lnSpc>
                        <a:spcBef>
                          <a:spcPts val="0"/>
                        </a:spcBef>
                        <a:spcAft>
                          <a:spcPts val="0"/>
                        </a:spcAft>
                      </a:pPr>
                      <a:r>
                        <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1987-91</a:t>
                      </a:r>
                    </a:p>
                  </a:txBody>
                  <a:tcPr marL="68580" marR="68580" marT="0" marB="0">
                    <a:solidFill>
                      <a:schemeClr val="tx1"/>
                    </a:solidFill>
                  </a:tcPr>
                </a:tc>
                <a:tc>
                  <a:txBody>
                    <a:bodyPr/>
                    <a:lstStyle/>
                    <a:p>
                      <a:pPr marL="0" marR="0" algn="ctr">
                        <a:lnSpc>
                          <a:spcPct val="115000"/>
                        </a:lnSpc>
                        <a:spcBef>
                          <a:spcPts val="0"/>
                        </a:spcBef>
                        <a:spcAft>
                          <a:spcPts val="0"/>
                        </a:spcAft>
                      </a:pPr>
                      <a:r>
                        <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1993-95</a:t>
                      </a:r>
                    </a:p>
                  </a:txBody>
                  <a:tcPr marL="68580" marR="68580" marT="0" marB="0">
                    <a:solidFill>
                      <a:schemeClr val="tx1"/>
                    </a:solidFill>
                  </a:tcPr>
                </a:tc>
                <a:tc>
                  <a:txBody>
                    <a:bodyPr/>
                    <a:lstStyle/>
                    <a:p>
                      <a:pPr marL="0" marR="0" algn="ctr">
                        <a:lnSpc>
                          <a:spcPct val="115000"/>
                        </a:lnSpc>
                        <a:spcBef>
                          <a:spcPts val="0"/>
                        </a:spcBef>
                        <a:spcAft>
                          <a:spcPts val="0"/>
                        </a:spcAft>
                      </a:pPr>
                      <a:r>
                        <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1997-2002</a:t>
                      </a:r>
                    </a:p>
                  </a:txBody>
                  <a:tcPr marL="68580" marR="68580" marT="0" marB="0">
                    <a:solidFill>
                      <a:schemeClr val="tx1"/>
                    </a:solidFill>
                  </a:tcPr>
                </a:tc>
                <a:tc>
                  <a:txBody>
                    <a:bodyPr/>
                    <a:lstStyle/>
                    <a:p>
                      <a:pPr marL="0" marR="0" algn="ctr">
                        <a:lnSpc>
                          <a:spcPct val="115000"/>
                        </a:lnSpc>
                        <a:spcBef>
                          <a:spcPts val="0"/>
                        </a:spcBef>
                        <a:spcAft>
                          <a:spcPts val="0"/>
                        </a:spcAft>
                      </a:pPr>
                      <a:r>
                        <a:rPr lang="en-US" sz="12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2019</a:t>
                      </a:r>
                    </a:p>
                  </a:txBody>
                  <a:tcPr marL="68580" marR="68580" marT="0" marB="0">
                    <a:solidFill>
                      <a:schemeClr val="tx1"/>
                    </a:solidFill>
                  </a:tcPr>
                </a:tc>
                <a:extLst>
                  <a:ext uri="{0D108BD9-81ED-4DB2-BD59-A6C34878D82A}">
                    <a16:rowId xmlns:a16="http://schemas.microsoft.com/office/drawing/2014/main" val="2408487043"/>
                  </a:ext>
                </a:extLst>
              </a:tr>
              <a:tr h="615802">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 of items in the import control lists at the HS-4 digit level</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315 (26%)</a:t>
                      </a: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193 (16%)</a:t>
                      </a: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122 (10%)</a:t>
                      </a: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20 (4%)</a:t>
                      </a:r>
                    </a:p>
                  </a:txBody>
                  <a:tcPr marL="68580" marR="68580" marT="0" marB="0"/>
                </a:tc>
                <a:extLst>
                  <a:ext uri="{0D108BD9-81ED-4DB2-BD59-A6C34878D82A}">
                    <a16:rowId xmlns:a16="http://schemas.microsoft.com/office/drawing/2014/main" val="1826278281"/>
                  </a:ext>
                </a:extLst>
              </a:tr>
              <a:tr h="615802">
                <a:tc>
                  <a:txBody>
                    <a:bodyPr/>
                    <a:lstStyle/>
                    <a:p>
                      <a:pPr marL="0" marR="0" algn="ctr">
                        <a:lnSpc>
                          <a:spcPct val="115000"/>
                        </a:lnSpc>
                        <a:spcBef>
                          <a:spcPts val="0"/>
                        </a:spcBef>
                        <a:spcAft>
                          <a:spcPts val="0"/>
                        </a:spcAft>
                      </a:pPr>
                      <a:r>
                        <a:rPr lang="en-US" sz="11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 of trade-related items in the import control list at the HD-4 digit level</a:t>
                      </a:r>
                      <a:endPar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253 (21%)</a:t>
                      </a: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79 (6%)</a:t>
                      </a: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27 (2%)</a:t>
                      </a:r>
                    </a:p>
                  </a:txBody>
                  <a:tcPr marL="68580" marR="68580" marT="0" marB="0"/>
                </a:tc>
                <a:tc>
                  <a:txBody>
                    <a:bodyPr/>
                    <a:lstStyle/>
                    <a:p>
                      <a:pPr marL="0" marR="0" algn="ctr">
                        <a:lnSpc>
                          <a:spcPct val="115000"/>
                        </a:lnSpc>
                        <a:spcBef>
                          <a:spcPts val="0"/>
                        </a:spcBef>
                        <a:spcAft>
                          <a:spcPts val="0"/>
                        </a:spcAft>
                      </a:pPr>
                      <a:r>
                        <a:rPr lang="en-US" sz="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10 (1%)</a:t>
                      </a:r>
                    </a:p>
                  </a:txBody>
                  <a:tcPr marL="68580" marR="68580" marT="0" marB="0"/>
                </a:tc>
                <a:extLst>
                  <a:ext uri="{0D108BD9-81ED-4DB2-BD59-A6C34878D82A}">
                    <a16:rowId xmlns:a16="http://schemas.microsoft.com/office/drawing/2014/main" val="2491678285"/>
                  </a:ext>
                </a:extLst>
              </a:tr>
            </a:tbl>
          </a:graphicData>
        </a:graphic>
      </p:graphicFrame>
      <p:sp>
        <p:nvSpPr>
          <p:cNvPr id="12" name="Rectangle 1">
            <a:extLst>
              <a:ext uri="{FF2B5EF4-FFF2-40B4-BE49-F238E27FC236}">
                <a16:creationId xmlns:a16="http://schemas.microsoft.com/office/drawing/2014/main" id="{92C1BB81-8A9E-EBA5-CEC8-AD3DA1A0D5C4}"/>
              </a:ext>
            </a:extLst>
          </p:cNvPr>
          <p:cNvSpPr>
            <a:spLocks noChangeArrowheads="1"/>
          </p:cNvSpPr>
          <p:nvPr/>
        </p:nvSpPr>
        <p:spPr bwMode="auto">
          <a:xfrm>
            <a:off x="4995620" y="2929127"/>
            <a:ext cx="3769236" cy="26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76176"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T</a:t>
            </a:r>
            <a:r>
              <a:rPr kumimoji="0" lang="en-US" altLang="en-US" sz="1200" b="1" i="0" u="none" strike="noStrike" cap="none" normalizeH="0" baseline="0" dirty="0" bmk="">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able 4: Progress with Tariff Rationalization </a:t>
            </a:r>
            <a:endParaRPr kumimoji="0" lang="en-US" altLang="en-US" sz="1200" b="1"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724095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5ED2A-1801-4D1B-AF72-A2559F5F0532}"/>
              </a:ext>
            </a:extLst>
          </p:cNvPr>
          <p:cNvSpPr>
            <a:spLocks noGrp="1"/>
          </p:cNvSpPr>
          <p:nvPr>
            <p:ph type="title"/>
          </p:nvPr>
        </p:nvSpPr>
        <p:spPr>
          <a:xfrm>
            <a:off x="540000" y="1"/>
            <a:ext cx="8064000" cy="472438"/>
          </a:xfrm>
        </p:spPr>
        <p:txBody>
          <a:bodyPr/>
          <a:lstStyle/>
          <a:p>
            <a:r>
              <a:rPr lang="en-US" sz="2000" dirty="0">
                <a:solidFill>
                  <a:schemeClr val="bg2"/>
                </a:solidFill>
                <a:latin typeface="Open Sans" panose="020B0606030504020204" pitchFamily="34" charset="0"/>
                <a:ea typeface="Open Sans" panose="020B0606030504020204" pitchFamily="34" charset="0"/>
                <a:cs typeface="Open Sans" panose="020B0606030504020204" pitchFamily="34" charset="0"/>
              </a:rPr>
              <a:t>               Growth Policy Enablers: Economic Deregulation</a:t>
            </a:r>
          </a:p>
        </p:txBody>
      </p:sp>
      <p:sp>
        <p:nvSpPr>
          <p:cNvPr id="3" name="Text Placeholder 2">
            <a:extLst>
              <a:ext uri="{FF2B5EF4-FFF2-40B4-BE49-F238E27FC236}">
                <a16:creationId xmlns:a16="http://schemas.microsoft.com/office/drawing/2014/main" id="{6D01D527-D873-487F-A648-21D1AABC0E53}"/>
              </a:ext>
            </a:extLst>
          </p:cNvPr>
          <p:cNvSpPr>
            <a:spLocks noGrp="1"/>
          </p:cNvSpPr>
          <p:nvPr>
            <p:ph type="body" idx="1"/>
          </p:nvPr>
        </p:nvSpPr>
        <p:spPr>
          <a:xfrm>
            <a:off x="185854" y="624468"/>
            <a:ext cx="3746809" cy="4336152"/>
          </a:xfrm>
        </p:spPr>
        <p:txBody>
          <a:bodyPr/>
          <a:lstStyle/>
          <a:p>
            <a:pPr algn="just">
              <a:buFont typeface="Wingdings" panose="05000000000000000000" pitchFamily="2" charset="2"/>
              <a:buChar char="q"/>
            </a:pPr>
            <a:r>
              <a:rPr lang="en-US" sz="1500" dirty="0">
                <a:solidFill>
                  <a:schemeClr val="tx1"/>
                </a:solidFill>
              </a:rPr>
              <a:t>Between 1972-75, Bangladesh followed a development strategy of state ownership, state interventions in production and investment decisions, and price controls.</a:t>
            </a:r>
          </a:p>
          <a:p>
            <a:pPr algn="just">
              <a:buFont typeface="Wingdings" panose="05000000000000000000" pitchFamily="2" charset="2"/>
              <a:buChar char="q"/>
            </a:pPr>
            <a:r>
              <a:rPr lang="en-US" sz="1500" dirty="0">
                <a:solidFill>
                  <a:schemeClr val="tx1"/>
                </a:solidFill>
              </a:rPr>
              <a:t>The first phase of privatization and deregulation started in 1976. This phase ran up to 1990 with a mix of privatization, deregulation in both goods and services markets, and limited trade liberalization.</a:t>
            </a:r>
          </a:p>
          <a:p>
            <a:pPr algn="just">
              <a:buFont typeface="Wingdings" panose="05000000000000000000" pitchFamily="2" charset="2"/>
              <a:buChar char="q"/>
            </a:pPr>
            <a:r>
              <a:rPr lang="en-US" sz="1500" dirty="0">
                <a:solidFill>
                  <a:schemeClr val="tx1"/>
                </a:solidFill>
              </a:rPr>
              <a:t>The rapid deregulation drive started in 1991 and witnessed major progress with trade and investment deregulation and privatization of most manufacturing enterprises</a:t>
            </a:r>
            <a:r>
              <a:rPr lang="en-US" dirty="0">
                <a:solidFill>
                  <a:schemeClr val="tx1"/>
                </a:solidFill>
              </a:rPr>
              <a:t>. </a:t>
            </a:r>
            <a:endParaRPr lang="en-US" sz="1200" dirty="0">
              <a:solidFill>
                <a:schemeClr val="tx1"/>
              </a:solidFill>
            </a:endParaRPr>
          </a:p>
          <a:p>
            <a:endParaRPr lang="en-US" dirty="0">
              <a:solidFill>
                <a:schemeClr val="tx1"/>
              </a:solidFill>
            </a:endParaRPr>
          </a:p>
        </p:txBody>
      </p:sp>
      <p:graphicFrame>
        <p:nvGraphicFramePr>
          <p:cNvPr id="8" name="Table 7">
            <a:extLst>
              <a:ext uri="{FF2B5EF4-FFF2-40B4-BE49-F238E27FC236}">
                <a16:creationId xmlns:a16="http://schemas.microsoft.com/office/drawing/2014/main" id="{314B647E-4FC4-436C-A003-9C4D0B34F282}"/>
              </a:ext>
            </a:extLst>
          </p:cNvPr>
          <p:cNvGraphicFramePr>
            <a:graphicFrameLocks noGrp="1"/>
          </p:cNvGraphicFramePr>
          <p:nvPr>
            <p:extLst>
              <p:ext uri="{D42A27DB-BD31-4B8C-83A1-F6EECF244321}">
                <p14:modId xmlns:p14="http://schemas.microsoft.com/office/powerpoint/2010/main" val="1616489831"/>
              </p:ext>
            </p:extLst>
          </p:nvPr>
        </p:nvGraphicFramePr>
        <p:xfrm>
          <a:off x="4014439" y="747250"/>
          <a:ext cx="5022882" cy="4161092"/>
        </p:xfrm>
        <a:graphic>
          <a:graphicData uri="http://schemas.openxmlformats.org/drawingml/2006/table">
            <a:tbl>
              <a:tblPr firstRow="1" firstCol="1" bandRow="1">
                <a:tableStyleId>{3310E914-B784-4073-90B0-13F4E95F512E}</a:tableStyleId>
              </a:tblPr>
              <a:tblGrid>
                <a:gridCol w="912994">
                  <a:extLst>
                    <a:ext uri="{9D8B030D-6E8A-4147-A177-3AD203B41FA5}">
                      <a16:colId xmlns:a16="http://schemas.microsoft.com/office/drawing/2014/main" val="789937959"/>
                    </a:ext>
                  </a:extLst>
                </a:gridCol>
                <a:gridCol w="1283992">
                  <a:extLst>
                    <a:ext uri="{9D8B030D-6E8A-4147-A177-3AD203B41FA5}">
                      <a16:colId xmlns:a16="http://schemas.microsoft.com/office/drawing/2014/main" val="295956829"/>
                    </a:ext>
                  </a:extLst>
                </a:gridCol>
                <a:gridCol w="1495797">
                  <a:extLst>
                    <a:ext uri="{9D8B030D-6E8A-4147-A177-3AD203B41FA5}">
                      <a16:colId xmlns:a16="http://schemas.microsoft.com/office/drawing/2014/main" val="566541428"/>
                    </a:ext>
                  </a:extLst>
                </a:gridCol>
                <a:gridCol w="1330099">
                  <a:extLst>
                    <a:ext uri="{9D8B030D-6E8A-4147-A177-3AD203B41FA5}">
                      <a16:colId xmlns:a16="http://schemas.microsoft.com/office/drawing/2014/main" val="4232295592"/>
                    </a:ext>
                  </a:extLst>
                </a:gridCol>
              </a:tblGrid>
              <a:tr h="413587">
                <a:tc>
                  <a:txBody>
                    <a:bodyPr/>
                    <a:lstStyle/>
                    <a:p>
                      <a:pPr marL="0" marR="0" algn="l">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Sector</a:t>
                      </a:r>
                    </a:p>
                  </a:txBody>
                  <a:tcPr marL="57435" marR="57435" marT="0" marB="0"/>
                </a:tc>
                <a:tc>
                  <a:txBody>
                    <a:bodyPr/>
                    <a:lstStyle/>
                    <a:p>
                      <a:pPr marL="0" marR="0" algn="l">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1972-1975</a:t>
                      </a:r>
                    </a:p>
                  </a:txBody>
                  <a:tcPr marL="57435" marR="57435" marT="0" marB="0"/>
                </a:tc>
                <a:tc>
                  <a:txBody>
                    <a:bodyPr/>
                    <a:lstStyle/>
                    <a:p>
                      <a:pPr marL="0" marR="0" algn="l">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1976-1990</a:t>
                      </a:r>
                    </a:p>
                  </a:txBody>
                  <a:tcPr marL="57435" marR="57435" marT="0" marB="0"/>
                </a:tc>
                <a:tc>
                  <a:txBody>
                    <a:bodyPr/>
                    <a:lstStyle/>
                    <a:p>
                      <a:pPr marL="0" marR="0" algn="l">
                        <a:lnSpc>
                          <a:spcPct val="115000"/>
                        </a:lnSpc>
                        <a:spcBef>
                          <a:spcPts val="0"/>
                        </a:spcBef>
                        <a:spcAft>
                          <a:spcPts val="0"/>
                        </a:spcAft>
                      </a:pPr>
                      <a:r>
                        <a:rPr lang="en-US" sz="15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1990-2019</a:t>
                      </a:r>
                    </a:p>
                  </a:txBody>
                  <a:tcPr marL="57435" marR="57435" marT="0" marB="0"/>
                </a:tc>
                <a:extLst>
                  <a:ext uri="{0D108BD9-81ED-4DB2-BD59-A6C34878D82A}">
                    <a16:rowId xmlns:a16="http://schemas.microsoft.com/office/drawing/2014/main" val="1865222365"/>
                  </a:ext>
                </a:extLst>
              </a:tr>
              <a:tr h="1777672">
                <a:tc>
                  <a:txBody>
                    <a:bodyPr/>
                    <a:lstStyle/>
                    <a:p>
                      <a:pPr marL="0" marR="0" algn="l">
                        <a:lnSpc>
                          <a:spcPct val="115000"/>
                        </a:lnSpc>
                        <a:spcBef>
                          <a:spcPts val="0"/>
                        </a:spcBef>
                        <a:spcAft>
                          <a:spcPts val="0"/>
                        </a:spcAft>
                      </a:pPr>
                      <a:r>
                        <a:rPr lang="en-US" sz="14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Goods sector</a:t>
                      </a:r>
                    </a:p>
                  </a:txBody>
                  <a:tcPr marL="57435" marR="57435" marT="0" marB="0"/>
                </a:tc>
                <a:tc>
                  <a:txBody>
                    <a:bodyPr/>
                    <a:lstStyle/>
                    <a:p>
                      <a:pPr marL="0" marR="0" algn="l">
                        <a:lnSpc>
                          <a:spcPct val="115000"/>
                        </a:lnSpc>
                        <a:spcBef>
                          <a:spcPts val="0"/>
                        </a:spcBef>
                        <a:spcAft>
                          <a:spcPts val="0"/>
                        </a:spcAft>
                      </a:pPr>
                      <a:r>
                        <a:rPr lang="en-US" sz="11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Nationalization of major industrial enterprises; price controls; control of agricultural inputs and marketing; severe trade controls</a:t>
                      </a:r>
                    </a:p>
                  </a:txBody>
                  <a:tcPr marL="57435" marR="57435" marT="0" marB="0"/>
                </a:tc>
                <a:tc>
                  <a:txBody>
                    <a:bodyPr/>
                    <a:lstStyle/>
                    <a:p>
                      <a:pPr marL="0" marR="0" algn="l">
                        <a:lnSpc>
                          <a:spcPct val="115000"/>
                        </a:lnSpc>
                        <a:spcBef>
                          <a:spcPts val="0"/>
                        </a:spcBef>
                        <a:spcAft>
                          <a:spcPts val="0"/>
                        </a:spcAft>
                      </a:pPr>
                      <a:r>
                        <a:rPr lang="en-US" sz="11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First phase of denationalization, deregulation and removal of price controls; significant liberalization of agricultural sector input and prices; some trade liberalization </a:t>
                      </a:r>
                    </a:p>
                  </a:txBody>
                  <a:tcPr marL="57435" marR="57435" marT="0" marB="0"/>
                </a:tc>
                <a:tc>
                  <a:txBody>
                    <a:bodyPr/>
                    <a:lstStyle/>
                    <a:p>
                      <a:pPr marL="0" marR="0" algn="l">
                        <a:lnSpc>
                          <a:spcPct val="115000"/>
                        </a:lnSpc>
                        <a:spcBef>
                          <a:spcPts val="0"/>
                        </a:spcBef>
                        <a:spcAft>
                          <a:spcPts val="0"/>
                        </a:spcAft>
                      </a:pPr>
                      <a:r>
                        <a:rPr lang="en-US" sz="11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Substantial liberalization of trade and investment; market orientation; opening up to FDI; shift from fixed to a managed flexible exchange rate regime</a:t>
                      </a:r>
                    </a:p>
                  </a:txBody>
                  <a:tcPr marL="57435" marR="57435" marT="0" marB="0"/>
                </a:tc>
                <a:extLst>
                  <a:ext uri="{0D108BD9-81ED-4DB2-BD59-A6C34878D82A}">
                    <a16:rowId xmlns:a16="http://schemas.microsoft.com/office/drawing/2014/main" val="2082557118"/>
                  </a:ext>
                </a:extLst>
              </a:tr>
              <a:tr h="1969833">
                <a:tc>
                  <a:txBody>
                    <a:bodyPr/>
                    <a:lstStyle/>
                    <a:p>
                      <a:pPr marL="0" marR="0" algn="l">
                        <a:lnSpc>
                          <a:spcPct val="115000"/>
                        </a:lnSpc>
                        <a:spcBef>
                          <a:spcPts val="0"/>
                        </a:spcBef>
                        <a:spcAft>
                          <a:spcPts val="0"/>
                        </a:spcAft>
                      </a:pPr>
                      <a:r>
                        <a:rPr lang="en-US" sz="1400" b="1"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Services Sector</a:t>
                      </a:r>
                    </a:p>
                  </a:txBody>
                  <a:tcPr marL="57435" marR="57435" marT="0" marB="0"/>
                </a:tc>
                <a:tc>
                  <a:txBody>
                    <a:bodyPr/>
                    <a:lstStyle/>
                    <a:p>
                      <a:pPr marL="0" marR="0" algn="l">
                        <a:lnSpc>
                          <a:spcPct val="115000"/>
                        </a:lnSpc>
                        <a:spcBef>
                          <a:spcPts val="0"/>
                        </a:spcBef>
                        <a:spcAft>
                          <a:spcPts val="0"/>
                        </a:spcAft>
                      </a:pPr>
                      <a:r>
                        <a:rPr lang="en-US" sz="11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Nationalization of most services including banking, infrastructure and trade; massive use of price controls including rents.</a:t>
                      </a:r>
                    </a:p>
                  </a:txBody>
                  <a:tcPr marL="57435" marR="57435" marT="0" marB="0"/>
                </a:tc>
                <a:tc>
                  <a:txBody>
                    <a:bodyPr/>
                    <a:lstStyle/>
                    <a:p>
                      <a:pPr marL="0" marR="0" algn="l">
                        <a:lnSpc>
                          <a:spcPct val="115000"/>
                        </a:lnSpc>
                        <a:spcBef>
                          <a:spcPts val="0"/>
                        </a:spcBef>
                        <a:spcAft>
                          <a:spcPts val="0"/>
                        </a:spcAft>
                      </a:pPr>
                      <a:r>
                        <a:rPr lang="en-US" sz="11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Rent and price controls lifted substantially; encouraging private sector participation in banking &amp; other services; removing many restrictions on trading; initiate privatization policy.</a:t>
                      </a:r>
                    </a:p>
                  </a:txBody>
                  <a:tcPr marL="57435" marR="57435" marT="0" marB="0"/>
                </a:tc>
                <a:tc>
                  <a:txBody>
                    <a:bodyPr/>
                    <a:lstStyle/>
                    <a:p>
                      <a:pPr marL="0" marR="0" algn="l">
                        <a:lnSpc>
                          <a:spcPct val="115000"/>
                        </a:lnSpc>
                        <a:spcBef>
                          <a:spcPts val="0"/>
                        </a:spcBef>
                        <a:spcAft>
                          <a:spcPts val="0"/>
                        </a:spcAft>
                      </a:pPr>
                      <a:r>
                        <a:rPr lang="en-US" sz="1100" dirty="0">
                          <a:solidFill>
                            <a:schemeClr val="tx1"/>
                          </a:solidFill>
                          <a:effectLst/>
                          <a:latin typeface="Times New Roman" panose="02020603050405020304" pitchFamily="18" charset="0"/>
                          <a:ea typeface="Open Sans" panose="020B0606030504020204" pitchFamily="34" charset="0"/>
                          <a:cs typeface="Times New Roman" panose="02020603050405020304" pitchFamily="18" charset="0"/>
                        </a:rPr>
                        <a:t>Strong progress with policies to support private sector including FDI investments economywide including banking and infrastructure. Push commercial agriculture.</a:t>
                      </a:r>
                    </a:p>
                  </a:txBody>
                  <a:tcPr marL="57435" marR="57435" marT="0" marB="0"/>
                </a:tc>
                <a:extLst>
                  <a:ext uri="{0D108BD9-81ED-4DB2-BD59-A6C34878D82A}">
                    <a16:rowId xmlns:a16="http://schemas.microsoft.com/office/drawing/2014/main" val="1481886018"/>
                  </a:ext>
                </a:extLst>
              </a:tr>
            </a:tbl>
          </a:graphicData>
        </a:graphic>
      </p:graphicFrame>
      <p:sp>
        <p:nvSpPr>
          <p:cNvPr id="9" name="Rectangle 4">
            <a:extLst>
              <a:ext uri="{FF2B5EF4-FFF2-40B4-BE49-F238E27FC236}">
                <a16:creationId xmlns:a16="http://schemas.microsoft.com/office/drawing/2014/main" id="{3DAB58D3-299E-4D0C-8F63-696C67A85FE3}"/>
              </a:ext>
            </a:extLst>
          </p:cNvPr>
          <p:cNvSpPr>
            <a:spLocks noChangeArrowheads="1"/>
          </p:cNvSpPr>
          <p:nvPr/>
        </p:nvSpPr>
        <p:spPr bwMode="auto">
          <a:xfrm>
            <a:off x="2085975" y="1152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2" name="Picture 11" descr="A picture containing application&#10;&#10;Description automatically generated">
            <a:extLst>
              <a:ext uri="{FF2B5EF4-FFF2-40B4-BE49-F238E27FC236}">
                <a16:creationId xmlns:a16="http://schemas.microsoft.com/office/drawing/2014/main" id="{5BF7FA81-D643-4149-902D-8740CDD8CDC9}"/>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
        <p:nvSpPr>
          <p:cNvPr id="10" name="TextBox 9">
            <a:extLst>
              <a:ext uri="{FF2B5EF4-FFF2-40B4-BE49-F238E27FC236}">
                <a16:creationId xmlns:a16="http://schemas.microsoft.com/office/drawing/2014/main" id="{D6BDDC33-8136-44C0-8B9E-460DCDC65A13}"/>
              </a:ext>
            </a:extLst>
          </p:cNvPr>
          <p:cNvSpPr txBox="1"/>
          <p:nvPr/>
        </p:nvSpPr>
        <p:spPr>
          <a:xfrm>
            <a:off x="4431029" y="425942"/>
            <a:ext cx="4606292" cy="307777"/>
          </a:xfrm>
          <a:prstGeom prst="rect">
            <a:avLst/>
          </a:prstGeom>
          <a:noFill/>
        </p:spPr>
        <p:txBody>
          <a:bodyPr wrap="square">
            <a:spAutoFit/>
          </a:bodyPr>
          <a:lstStyle/>
          <a:p>
            <a:pPr marL="114300" indent="0" algn="ctr">
              <a:buNone/>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Table 5: Progress with Economic Deregulation </a:t>
            </a:r>
          </a:p>
        </p:txBody>
      </p:sp>
    </p:spTree>
    <p:extLst>
      <p:ext uri="{BB962C8B-B14F-4D97-AF65-F5344CB8AC3E}">
        <p14:creationId xmlns:p14="http://schemas.microsoft.com/office/powerpoint/2010/main" val="2836178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 name="Rectangle 3"/>
          <p:cNvSpPr/>
          <p:nvPr/>
        </p:nvSpPr>
        <p:spPr>
          <a:xfrm rot="10800000" flipV="1">
            <a:off x="1305017" y="177485"/>
            <a:ext cx="7306322" cy="49032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spcAft>
                <a:spcPts val="1200"/>
              </a:spcAft>
            </a:pPr>
            <a:r>
              <a:rPr lang="en-US" sz="2400" b="1" dirty="0">
                <a:latin typeface="Open Sans" panose="020B0606030504020204" pitchFamily="34" charset="0"/>
                <a:ea typeface="Open Sans" panose="020B0606030504020204" pitchFamily="34" charset="0"/>
                <a:cs typeface="Open Sans" panose="020B0606030504020204" pitchFamily="34" charset="0"/>
              </a:rPr>
              <a:t>Growth Policy Enablers: Banking Reforms</a:t>
            </a:r>
          </a:p>
        </p:txBody>
      </p:sp>
      <p:sp>
        <p:nvSpPr>
          <p:cNvPr id="5" name="Rectangle 4"/>
          <p:cNvSpPr/>
          <p:nvPr/>
        </p:nvSpPr>
        <p:spPr>
          <a:xfrm>
            <a:off x="166977" y="781832"/>
            <a:ext cx="8794143" cy="4278094"/>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marL="171450" indent="-171450" algn="just">
              <a:buFont typeface="Wingdings" panose="05000000000000000000" pitchFamily="2" charset="2"/>
              <a:buChar char="q"/>
            </a:pPr>
            <a:r>
              <a:rPr lang="en-US" sz="1600" dirty="0">
                <a:latin typeface="Times New Roman" panose="02020603050405020304" pitchFamily="18" charset="0"/>
                <a:ea typeface="Open Sans" panose="020B0606030504020204" pitchFamily="34" charset="0"/>
                <a:cs typeface="Times New Roman" panose="02020603050405020304" pitchFamily="18" charset="0"/>
              </a:rPr>
              <a:t>Banking reforms took roots at a slower pace.  While banking deregulation happened slowly after1976 with the licensing to private banks, major banking reforms happened only after 2000 when it became obvious that a corrupt banking system under state patronage is unsustainable and is inconsistent with economic growth.</a:t>
            </a:r>
          </a:p>
          <a:p>
            <a:pPr marL="171450" indent="-171450" algn="just">
              <a:buFont typeface="Wingdings" panose="05000000000000000000" pitchFamily="2" charset="2"/>
              <a:buChar char="q"/>
            </a:pPr>
            <a:r>
              <a:rPr lang="en-US" sz="1600" dirty="0">
                <a:latin typeface="Open Sans" panose="020B0606030504020204" pitchFamily="34" charset="0"/>
                <a:ea typeface="Open Sans" panose="020B0606030504020204" pitchFamily="34" charset="0"/>
                <a:cs typeface="Open Sans" panose="020B0606030504020204" pitchFamily="34" charset="0"/>
              </a:rPr>
              <a:t> </a:t>
            </a:r>
            <a:r>
              <a:rPr lang="en-US" sz="1600" dirty="0">
                <a:effectLst/>
                <a:latin typeface="Times New Roman" panose="02020603050405020304" pitchFamily="18" charset="0"/>
                <a:ea typeface="Calibri" panose="020F0502020204030204" pitchFamily="34" charset="0"/>
              </a:rPr>
              <a:t>Historically, banking sector in Bangladesh has been plagued by the problem of non-performing loans (NPLs).   Public banks with seriously infected portfolio (46% NPL) dominated the banking sector (63% of loans and 65% of deposits in 2000).  Even in the private banks, the portfolio infection was high. </a:t>
            </a:r>
            <a:endParaRPr lang="en-US" sz="1600" dirty="0">
              <a:effectLst/>
              <a:latin typeface="Open Sans" panose="020B0606030504020204" pitchFamily="34" charset="0"/>
              <a:ea typeface="Open Sans" panose="020B0606030504020204" pitchFamily="34" charset="0"/>
              <a:cs typeface="Open Sans" panose="020B0606030504020204" pitchFamily="34" charset="0"/>
            </a:endParaRPr>
          </a:p>
          <a:p>
            <a:pPr marL="171450" indent="-171450" algn="just">
              <a:buFont typeface="Wingdings" panose="05000000000000000000" pitchFamily="2" charset="2"/>
              <a:buChar char="q"/>
            </a:pPr>
            <a:r>
              <a:rPr lang="en-US" sz="1600" dirty="0">
                <a:effectLst/>
                <a:latin typeface="Times New Roman" panose="02020603050405020304" pitchFamily="18" charset="0"/>
                <a:ea typeface="Calibri" panose="020F0502020204030204" pitchFamily="34" charset="0"/>
              </a:rPr>
              <a:t>The most fundamental reform that happened after 2000 is the progressive deregulation of the banking sector that allowed private bank and non-bank financial institutions (NBFI) to grow. As a result, the total number of private commercial banks grew from 15 in 2000 to 40 in 2018.</a:t>
            </a:r>
          </a:p>
          <a:p>
            <a:pPr marL="171450" indent="-171450" algn="just">
              <a:buFont typeface="Wingdings" panose="05000000000000000000" pitchFamily="2" charset="2"/>
              <a:buChar char="q"/>
            </a:pPr>
            <a:r>
              <a:rPr lang="en-US" sz="1600" dirty="0">
                <a:effectLst/>
                <a:latin typeface="Times New Roman" panose="02020603050405020304" pitchFamily="18" charset="0"/>
                <a:ea typeface="Calibri" panose="020F0502020204030204" pitchFamily="34" charset="0"/>
              </a:rPr>
              <a:t>Banking deregulation was complemented with prudential reforms. These focused on increasing the capital adequacy of banks, tightening guidelines for loan rescheduling, improving accounting standards to align to international standards, moving towards tighter provision requirements for non-performing loans, imposing limits on individual loans, and strengthening disclosure requirements.  In a series of steps starting in 2003, the Bangladesh Bank gradually tightened its supervision norms by adopting the Basel guidelines.</a:t>
            </a: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descr="A picture containing application&#10;&#10;Description automatically generated">
            <a:extLst>
              <a:ext uri="{FF2B5EF4-FFF2-40B4-BE49-F238E27FC236}">
                <a16:creationId xmlns:a16="http://schemas.microsoft.com/office/drawing/2014/main" id="{8DCE0F0B-EC45-4011-B23D-8CDFE9D1E50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0"/>
            <a:ext cx="1643380" cy="553792"/>
          </a:xfrm>
          <a:prstGeom prst="rect">
            <a:avLst/>
          </a:prstGeom>
        </p:spPr>
      </p:pic>
    </p:spTree>
    <p:extLst>
      <p:ext uri="{BB962C8B-B14F-4D97-AF65-F5344CB8AC3E}">
        <p14:creationId xmlns:p14="http://schemas.microsoft.com/office/powerpoint/2010/main" val="1632315303"/>
      </p:ext>
    </p:extLst>
  </p:cSld>
  <p:clrMapOvr>
    <a:masterClrMapping/>
  </p:clrMapOvr>
</p:sld>
</file>

<file path=ppt/theme/theme1.xml><?xml version="1.0" encoding="utf-8"?>
<a:theme xmlns:a="http://schemas.openxmlformats.org/drawingml/2006/main" name="Aquatic and Physical Therapy Center by Slidesgo">
  <a:themeElements>
    <a:clrScheme name="Simple Light">
      <a:dk1>
        <a:srgbClr val="1A4568"/>
      </a:dk1>
      <a:lt1>
        <a:srgbClr val="FFFFFF"/>
      </a:lt1>
      <a:dk2>
        <a:srgbClr val="285E89"/>
      </a:dk2>
      <a:lt2>
        <a:srgbClr val="80C9DD"/>
      </a:lt2>
      <a:accent1>
        <a:srgbClr val="285E89"/>
      </a:accent1>
      <a:accent2>
        <a:srgbClr val="9DCEDF"/>
      </a:accent2>
      <a:accent3>
        <a:srgbClr val="EFEFEF"/>
      </a:accent3>
      <a:accent4>
        <a:srgbClr val="66A5BB"/>
      </a:accent4>
      <a:accent5>
        <a:srgbClr val="EFEFEF"/>
      </a:accent5>
      <a:accent6>
        <a:srgbClr val="1A4568"/>
      </a:accent6>
      <a:hlink>
        <a:srgbClr val="285E8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8500</TotalTime>
  <Words>4208</Words>
  <Application>Microsoft Office PowerPoint</Application>
  <PresentationFormat>On-screen Show (16:9)</PresentationFormat>
  <Paragraphs>546</Paragraphs>
  <Slides>23</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Josefin Sans</vt:lpstr>
      <vt:lpstr>Open Sans</vt:lpstr>
      <vt:lpstr>Times New Roman</vt:lpstr>
      <vt:lpstr>Wingdings</vt:lpstr>
      <vt:lpstr>Aquatic and Physical Therapy Center by Slidesgo</vt:lpstr>
      <vt:lpstr>Bangladesh Development Performance: Progress and Emerging Challenges</vt:lpstr>
      <vt:lpstr>                      Long Term Progress with Development </vt:lpstr>
      <vt:lpstr>Progress with Growth </vt:lpstr>
      <vt:lpstr>Structural Change in Production</vt:lpstr>
      <vt:lpstr>Growth Drivers</vt:lpstr>
      <vt:lpstr>               Growth Policy Enablers: Macroeconomic Stability</vt:lpstr>
      <vt:lpstr>         Growth Policy Enablers: Trade Policy Reforms</vt:lpstr>
      <vt:lpstr>               Growth Policy Enablers: Economic Deregulation</vt:lpstr>
      <vt:lpstr>PowerPoint Presentation</vt:lpstr>
      <vt:lpstr>Impact of Banking Reforms</vt:lpstr>
      <vt:lpstr>PowerPoint Presentation</vt:lpstr>
      <vt:lpstr>PowerPoint Presentation</vt:lpstr>
      <vt:lpstr>PowerPoint Presentation</vt:lpstr>
      <vt:lpstr>PowerPoint Presentation</vt:lpstr>
      <vt:lpstr>Progress with Female Empowerment</vt:lpstr>
      <vt:lpstr>PowerPoint Presentation</vt:lpstr>
      <vt:lpstr>PowerPoint Presentation</vt:lpstr>
      <vt:lpstr>PowerPoint Presentation</vt:lpstr>
      <vt:lpstr>PowerPoint Presentation</vt:lpstr>
      <vt:lpstr>              Bangladesh, Pakistan Development Performance Comparison 1972-2020 </vt:lpstr>
      <vt:lpstr>Implications for Pakistan</vt:lpstr>
      <vt:lpstr>            Areas of Challenge for both Bangladesh and Pakistan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Aquatic and Physical Therapy Center</dc:title>
  <dc:creator>Promito Bhuiyan</dc:creator>
  <cp:lastModifiedBy>PRI BD</cp:lastModifiedBy>
  <cp:revision>188</cp:revision>
  <dcterms:modified xsi:type="dcterms:W3CDTF">2023-12-16T13:41:58Z</dcterms:modified>
</cp:coreProperties>
</file>